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65" r:id="rId3"/>
    <p:sldId id="266" r:id="rId4"/>
    <p:sldId id="275" r:id="rId5"/>
    <p:sldId id="267" r:id="rId6"/>
    <p:sldId id="268" r:id="rId7"/>
    <p:sldId id="269" r:id="rId8"/>
    <p:sldId id="272" r:id="rId9"/>
    <p:sldId id="273" r:id="rId10"/>
    <p:sldId id="276" r:id="rId11"/>
    <p:sldId id="274" r:id="rId12"/>
    <p:sldId id="271" r:id="rId13"/>
    <p:sldId id="27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90" d="100"/>
          <a:sy n="90" d="100"/>
        </p:scale>
        <p:origin x="48" y="23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24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25" Type="http://schemas.microsoft.com/office/2015/10/relationships/revisionInfo" Target="revisionInfo.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F06DC1-0E03-2349-B487-3BCC828142DE}" type="datetimeFigureOut">
              <a:rPr lang="sv-SE" smtClean="0"/>
              <a:t>2017-10-26</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241393-203A-3B43-A788-14AAA07E992C}" type="slidenum">
              <a:rPr lang="sv-SE" smtClean="0"/>
              <a:t>‹Nr.›</a:t>
            </a:fld>
            <a:endParaRPr lang="sv-SE"/>
          </a:p>
        </p:txBody>
      </p:sp>
    </p:spTree>
    <p:extLst>
      <p:ext uri="{BB962C8B-B14F-4D97-AF65-F5344CB8AC3E}">
        <p14:creationId xmlns:p14="http://schemas.microsoft.com/office/powerpoint/2010/main" val="287375530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90241393-203A-3B43-A788-14AAA07E992C}" type="slidenum">
              <a:rPr lang="sv-SE" smtClean="0"/>
              <a:t>9</a:t>
            </a:fld>
            <a:endParaRPr lang="sv-SE"/>
          </a:p>
        </p:txBody>
      </p:sp>
    </p:spTree>
    <p:extLst>
      <p:ext uri="{BB962C8B-B14F-4D97-AF65-F5344CB8AC3E}">
        <p14:creationId xmlns:p14="http://schemas.microsoft.com/office/powerpoint/2010/main" val="38029622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grpSp>
        <p:nvGrpSpPr>
          <p:cNvPr id="9" name="Group 8"/>
          <p:cNvGrpSpPr/>
          <p:nvPr/>
        </p:nvGrpSpPr>
        <p:grpSpPr>
          <a:xfrm>
            <a:off x="486873" y="411480"/>
            <a:ext cx="8170254" cy="6035040"/>
            <a:chOff x="486873" y="411480"/>
            <a:chExt cx="8170254" cy="6035040"/>
          </a:xfrm>
        </p:grpSpPr>
        <p:sp>
          <p:nvSpPr>
            <p:cNvPr id="8" name="Rectangle 7"/>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5" name="Straight Connector 14"/>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mj-lt"/>
                <a:ea typeface="+mj-ea"/>
                <a:cs typeface="+mj-cs"/>
              </a:defRPr>
            </a:lvl1pPr>
          </a:lstStyle>
          <a:p>
            <a:r>
              <a:rPr lang="sv-SE"/>
              <a:t>Klicka här för att ändra format</a:t>
            </a:r>
            <a:endParaRPr dirty="0"/>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endParaRPr dirty="0"/>
          </a:p>
        </p:txBody>
      </p:sp>
      <p:sp>
        <p:nvSpPr>
          <p:cNvPr id="4" name="Date Placeholder 3"/>
          <p:cNvSpPr>
            <a:spLocks noGrp="1"/>
          </p:cNvSpPr>
          <p:nvPr>
            <p:ph type="dt" sz="half" idx="10"/>
          </p:nvPr>
        </p:nvSpPr>
        <p:spPr>
          <a:xfrm>
            <a:off x="573741" y="6122894"/>
            <a:ext cx="2133600" cy="259317"/>
          </a:xfrm>
        </p:spPr>
        <p:txBody>
          <a:bodyPr/>
          <a:lstStyle/>
          <a:p>
            <a:fld id="{7D290233-0DD1-4A80-BB1E-9ADC3556DBB6}" type="datetimeFigureOut">
              <a:rPr lang="en-US" smtClean="0"/>
              <a:t>2017-10-26</a:t>
            </a:fld>
            <a:endParaRPr lang="en-US"/>
          </a:p>
        </p:txBody>
      </p:sp>
      <p:sp>
        <p:nvSpPr>
          <p:cNvPr id="5" name="Footer Placeholder 4"/>
          <p:cNvSpPr>
            <a:spLocks noGrp="1"/>
          </p:cNvSpPr>
          <p:nvPr>
            <p:ph type="ftr" sz="quarter" idx="11"/>
          </p:nvPr>
        </p:nvSpPr>
        <p:spPr>
          <a:xfrm>
            <a:off x="5638800" y="6122894"/>
            <a:ext cx="2895600" cy="257810"/>
          </a:xfrm>
        </p:spPr>
        <p:txBody>
          <a:bodyPr/>
          <a:lstStyle/>
          <a:p>
            <a:endParaRPr lang="en-US"/>
          </a:p>
        </p:txBody>
      </p:sp>
      <p:sp>
        <p:nvSpPr>
          <p:cNvPr id="6" name="Slide Number Placeholder 5"/>
          <p:cNvSpPr>
            <a:spLocks noGrp="1"/>
          </p:cNvSpPr>
          <p:nvPr>
            <p:ph type="sldNum" sz="quarter" idx="12"/>
          </p:nvPr>
        </p:nvSpPr>
        <p:spPr>
          <a:xfrm>
            <a:off x="4191000" y="6122894"/>
            <a:ext cx="762000" cy="271463"/>
          </a:xfrm>
        </p:spPr>
        <p:txBody>
          <a:bodyPr/>
          <a:lstStyle/>
          <a:p>
            <a:fld id="{CFE4BAC9-6D41-4691-9299-18EF07EF0177}" type="slidenum">
              <a:rPr lang="en-US" smtClean="0"/>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nnehåll, bild och bildtext">
    <p:spTree>
      <p:nvGrpSpPr>
        <p:cNvPr id="1" name=""/>
        <p:cNvGrpSpPr/>
        <p:nvPr/>
      </p:nvGrpSpPr>
      <p:grpSpPr>
        <a:xfrm>
          <a:off x="0" y="0"/>
          <a:ext cx="0" cy="0"/>
          <a:chOff x="0" y="0"/>
          <a:chExt cx="0" cy="0"/>
        </a:xfrm>
      </p:grpSpPr>
      <p:grpSp>
        <p:nvGrpSpPr>
          <p:cNvPr id="8" name="Group 7"/>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grpSp>
            <p:nvGrpSpPr>
              <p:cNvPr id="27" name="Group 26"/>
              <p:cNvGrpSpPr/>
              <p:nvPr/>
            </p:nvGrpSpPr>
            <p:grpSpPr>
              <a:xfrm>
                <a:off x="182880" y="173699"/>
                <a:ext cx="8778240" cy="6510602"/>
                <a:chOff x="182880" y="173699"/>
                <a:chExt cx="8778240" cy="6510602"/>
              </a:xfrm>
            </p:grpSpPr>
            <p:sp>
              <p:nvSpPr>
                <p:cNvPr id="29" name="Rectangle 2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0" name="Group 10"/>
                <p:cNvGrpSpPr/>
                <p:nvPr/>
              </p:nvGrpSpPr>
              <p:grpSpPr>
                <a:xfrm>
                  <a:off x="256032" y="237744"/>
                  <a:ext cx="8622792" cy="6364224"/>
                  <a:chOff x="247157" y="247430"/>
                  <a:chExt cx="8622792" cy="6364224"/>
                </a:xfrm>
              </p:grpSpPr>
              <p:sp>
                <p:nvSpPr>
                  <p:cNvPr id="31" name="Rectangle 30"/>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2" name="Straight Connector 31"/>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8" name="Rectangle 27"/>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sv-SE"/>
              <a:t>Klicka här för att ändra format</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dirty="0"/>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7D290233-0DD1-4A80-BB1E-9ADC3556DBB6}" type="datetimeFigureOut">
              <a:rPr lang="en-US" smtClean="0"/>
              <a:t>2017-10-26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‹Nr.›</a:t>
            </a:fld>
            <a:endParaRPr lang="en-US"/>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sv-SE"/>
              <a:t>Dra bilden till platshållaren eller klicka på ikonen för att lägga till den</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grpSp>
        <p:nvGrpSpPr>
          <p:cNvPr id="15" name="Group 14"/>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8" name="Rectangle 17"/>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9"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1" name="Straight Connector 2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7" name="Rectangle 16"/>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sv-SE"/>
              <a:t>Klicka här för att ändra format</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Dra bilden till platshållaren eller klicka på ikonen för att lägga till den</a:t>
            </a:r>
            <a:endParaRPr/>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sv-SE"/>
              <a:t>Klicka här för att ändra format på bakgrundstexten</a:t>
            </a:r>
          </a:p>
        </p:txBody>
      </p:sp>
      <p:sp>
        <p:nvSpPr>
          <p:cNvPr id="5" name="Date Placeholder 4"/>
          <p:cNvSpPr>
            <a:spLocks noGrp="1"/>
          </p:cNvSpPr>
          <p:nvPr>
            <p:ph type="dt" sz="half" idx="10"/>
          </p:nvPr>
        </p:nvSpPr>
        <p:spPr/>
        <p:txBody>
          <a:bodyPr/>
          <a:lstStyle/>
          <a:p>
            <a:fld id="{7D290233-0DD1-4A80-BB1E-9ADC3556DBB6}" type="datetimeFigureOut">
              <a:rPr lang="en-US" smtClean="0"/>
              <a:t>2017-10-26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‹Nr.›</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Bild ovanför bildtext">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17" name="Group 16"/>
            <p:cNvGrpSpPr/>
            <p:nvPr/>
          </p:nvGrpSpPr>
          <p:grpSpPr>
            <a:xfrm>
              <a:off x="182880" y="173699"/>
              <a:ext cx="8778240" cy="6510602"/>
              <a:chOff x="182880" y="173699"/>
              <a:chExt cx="8778240" cy="6510602"/>
            </a:xfrm>
          </p:grpSpPr>
          <p:sp>
            <p:nvSpPr>
              <p:cNvPr id="19" name="Rectangle 1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1"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3" name="Straight Connector 22"/>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sv-SE"/>
              <a:t>Klicka här för att ändra format</a:t>
            </a:r>
            <a:endParaRPr dirty="0"/>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Dra bilden till platshållaren eller klicka på ikonen för att lägga till den</a:t>
            </a:r>
            <a:endParaRPr/>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0"/>
              </a:spcBef>
              <a:buNone/>
              <a:defRPr sz="18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sv-SE"/>
              <a:t>Klicka här för att ändra format på bakgrundstexten</a:t>
            </a:r>
          </a:p>
        </p:txBody>
      </p:sp>
      <p:sp>
        <p:nvSpPr>
          <p:cNvPr id="5" name="Date Placeholder 4"/>
          <p:cNvSpPr>
            <a:spLocks noGrp="1"/>
          </p:cNvSpPr>
          <p:nvPr>
            <p:ph type="dt" sz="half" idx="10"/>
          </p:nvPr>
        </p:nvSpPr>
        <p:spPr/>
        <p:txBody>
          <a:bodyPr/>
          <a:lstStyle/>
          <a:p>
            <a:fld id="{7D290233-0DD1-4A80-BB1E-9ADC3556DBB6}" type="datetimeFigureOut">
              <a:rPr lang="en-US" smtClean="0"/>
              <a:t>2017-10-26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‹Nr.›</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grpSp>
        <p:nvGrpSpPr>
          <p:cNvPr id="13" name="Group 12"/>
          <p:cNvGrpSpPr/>
          <p:nvPr/>
        </p:nvGrpSpPr>
        <p:grpSpPr>
          <a:xfrm>
            <a:off x="182880" y="173699"/>
            <a:ext cx="8778240" cy="6510602"/>
            <a:chOff x="182880" y="173699"/>
            <a:chExt cx="8778240" cy="6510602"/>
          </a:xfrm>
        </p:grpSpPr>
        <p:sp>
          <p:nvSpPr>
            <p:cNvPr id="14" name="Rectangle 13"/>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5" name="Group 10"/>
            <p:cNvGrpSpPr/>
            <p:nvPr/>
          </p:nvGrpSpPr>
          <p:grpSpPr>
            <a:xfrm>
              <a:off x="256032" y="237744"/>
              <a:ext cx="8622792" cy="6364224"/>
              <a:chOff x="247157" y="247430"/>
              <a:chExt cx="8622792" cy="6364224"/>
            </a:xfrm>
          </p:grpSpPr>
          <p:sp>
            <p:nvSpPr>
              <p:cNvPr id="16" name="Rectangle 15"/>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7" name="Straight Connector 16"/>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8" name="Rectangle 17"/>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sv-SE"/>
              <a:t>Klicka här för att ändra format</a:t>
            </a:r>
            <a:endParaRPr/>
          </a:p>
        </p:txBody>
      </p:sp>
      <p:sp>
        <p:nvSpPr>
          <p:cNvPr id="3" name="Vertical Text Placeholder 2"/>
          <p:cNvSpPr>
            <a:spLocks noGrp="1"/>
          </p:cNvSpPr>
          <p:nvPr>
            <p:ph type="body" orient="vert" idx="1"/>
          </p:nvPr>
        </p:nvSpPr>
        <p:spPr/>
        <p:txBody>
          <a:bodyPr vert="eaVert"/>
          <a:lstStyle>
            <a:lvl5pPr>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dirty="0"/>
          </a:p>
        </p:txBody>
      </p:sp>
      <p:sp>
        <p:nvSpPr>
          <p:cNvPr id="4" name="Date Placeholder 3"/>
          <p:cNvSpPr>
            <a:spLocks noGrp="1"/>
          </p:cNvSpPr>
          <p:nvPr>
            <p:ph type="dt" sz="half" idx="10"/>
          </p:nvPr>
        </p:nvSpPr>
        <p:spPr/>
        <p:txBody>
          <a:bodyPr/>
          <a:lstStyle/>
          <a:p>
            <a:fld id="{7D290233-0DD1-4A80-BB1E-9ADC3556DBB6}" type="datetimeFigureOut">
              <a:rPr lang="en-US" smtClean="0"/>
              <a:t>2017-10-26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‹Nr.›</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grpSp>
          <p:nvGrpSpPr>
            <p:cNvPr id="14" name="Group 13"/>
            <p:cNvGrpSpPr/>
            <p:nvPr/>
          </p:nvGrpSpPr>
          <p:grpSpPr>
            <a:xfrm>
              <a:off x="182880" y="173699"/>
              <a:ext cx="8778240" cy="6510602"/>
              <a:chOff x="182880" y="173699"/>
              <a:chExt cx="8778240" cy="6510602"/>
            </a:xfrm>
          </p:grpSpPr>
          <p:sp>
            <p:nvSpPr>
              <p:cNvPr id="15" name="Rectangle 14"/>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6"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9" name="Straight Connector 18"/>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sv-SE"/>
              <a:t>Klicka här för att ändra format</a:t>
            </a:r>
            <a:endParaRPr/>
          </a:p>
        </p:txBody>
      </p:sp>
      <p:sp>
        <p:nvSpPr>
          <p:cNvPr id="3" name="Vertical Text Placeholder 2"/>
          <p:cNvSpPr>
            <a:spLocks noGrp="1"/>
          </p:cNvSpPr>
          <p:nvPr>
            <p:ph type="body" orient="vert" idx="1"/>
          </p:nvPr>
        </p:nvSpPr>
        <p:spPr>
          <a:xfrm>
            <a:off x="578222" y="609600"/>
            <a:ext cx="6279777" cy="5516563"/>
          </a:xfrm>
        </p:spPr>
        <p:txBody>
          <a:bodyPr vert="eaVert"/>
          <a:lstStyle>
            <a:lvl5pPr>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dirty="0"/>
          </a:p>
        </p:txBody>
      </p:sp>
      <p:sp>
        <p:nvSpPr>
          <p:cNvPr id="4" name="Date Placeholder 3"/>
          <p:cNvSpPr>
            <a:spLocks noGrp="1"/>
          </p:cNvSpPr>
          <p:nvPr>
            <p:ph type="dt" sz="half" idx="10"/>
          </p:nvPr>
        </p:nvSpPr>
        <p:spPr/>
        <p:txBody>
          <a:bodyPr/>
          <a:lstStyle/>
          <a:p>
            <a:fld id="{7D290233-0DD1-4A80-BB1E-9ADC3556DBB6}" type="datetimeFigureOut">
              <a:rPr lang="en-US" smtClean="0"/>
              <a:t>2017-10-26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sv-SE"/>
              <a:t>Klicka här för att ändra format</a:t>
            </a:r>
            <a:endParaRPr/>
          </a:p>
        </p:txBody>
      </p:sp>
      <p:sp>
        <p:nvSpPr>
          <p:cNvPr id="3" name="Content Placeholder 2"/>
          <p:cNvSpPr>
            <a:spLocks noGrp="1"/>
          </p:cNvSpPr>
          <p:nvPr>
            <p:ph idx="1"/>
          </p:nvPr>
        </p:nvSpPr>
        <p:spPr/>
        <p:txBody>
          <a:bodyPr/>
          <a:lstStyle>
            <a:lvl5pPr>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dirty="0"/>
          </a:p>
        </p:txBody>
      </p:sp>
      <p:sp>
        <p:nvSpPr>
          <p:cNvPr id="4" name="Date Placeholder 3"/>
          <p:cNvSpPr>
            <a:spLocks noGrp="1"/>
          </p:cNvSpPr>
          <p:nvPr>
            <p:ph type="dt" sz="half" idx="10"/>
          </p:nvPr>
        </p:nvSpPr>
        <p:spPr/>
        <p:txBody>
          <a:bodyPr/>
          <a:lstStyle/>
          <a:p>
            <a:fld id="{7D290233-0DD1-4A80-BB1E-9ADC3556DBB6}" type="datetimeFigureOut">
              <a:rPr lang="en-US" smtClean="0"/>
              <a:t>2017-10-26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Rubrikbild med bildobjekt">
    <p:spTree>
      <p:nvGrpSpPr>
        <p:cNvPr id="1" name=""/>
        <p:cNvGrpSpPr/>
        <p:nvPr/>
      </p:nvGrpSpPr>
      <p:grpSpPr>
        <a:xfrm>
          <a:off x="0" y="0"/>
          <a:ext cx="0" cy="0"/>
          <a:chOff x="0" y="0"/>
          <a:chExt cx="0" cy="0"/>
        </a:xfrm>
      </p:grpSpPr>
      <p:grpSp>
        <p:nvGrpSpPr>
          <p:cNvPr id="10" name="Group 9"/>
          <p:cNvGrpSpPr/>
          <p:nvPr/>
        </p:nvGrpSpPr>
        <p:grpSpPr>
          <a:xfrm>
            <a:off x="486873" y="411480"/>
            <a:ext cx="8170254" cy="6035040"/>
            <a:chOff x="486873" y="411480"/>
            <a:chExt cx="8170254" cy="6035040"/>
          </a:xfrm>
        </p:grpSpPr>
        <p:sp>
          <p:nvSpPr>
            <p:cNvPr id="12" name="Rectangle 11"/>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sv-SE"/>
              <a:t>Klicka här för att ändra format</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endParaRPr dirty="0"/>
          </a:p>
        </p:txBody>
      </p:sp>
      <p:sp>
        <p:nvSpPr>
          <p:cNvPr id="4" name="Date Placeholder 3"/>
          <p:cNvSpPr>
            <a:spLocks noGrp="1"/>
          </p:cNvSpPr>
          <p:nvPr>
            <p:ph type="dt" sz="half" idx="10"/>
          </p:nvPr>
        </p:nvSpPr>
        <p:spPr>
          <a:xfrm>
            <a:off x="569259" y="6122894"/>
            <a:ext cx="2133600" cy="259317"/>
          </a:xfrm>
        </p:spPr>
        <p:txBody>
          <a:bodyPr/>
          <a:lstStyle/>
          <a:p>
            <a:fld id="{7D290233-0DD1-4A80-BB1E-9ADC3556DBB6}" type="datetimeFigureOut">
              <a:rPr lang="en-US" smtClean="0"/>
              <a:t>2017-10-26</a:t>
            </a:fld>
            <a:endParaRPr lang="en-US"/>
          </a:p>
        </p:txBody>
      </p:sp>
      <p:sp>
        <p:nvSpPr>
          <p:cNvPr id="5" name="Footer Placeholder 4"/>
          <p:cNvSpPr>
            <a:spLocks noGrp="1"/>
          </p:cNvSpPr>
          <p:nvPr>
            <p:ph type="ftr" sz="quarter" idx="11"/>
          </p:nvPr>
        </p:nvSpPr>
        <p:spPr>
          <a:xfrm>
            <a:off x="5638800" y="6124401"/>
            <a:ext cx="2895600" cy="257810"/>
          </a:xfrm>
        </p:spPr>
        <p:txBody>
          <a:bodyPr/>
          <a:lstStyle/>
          <a:p>
            <a:endParaRPr lang="en-US"/>
          </a:p>
        </p:txBody>
      </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sv-SE"/>
              <a:t>Dra bilden till platshållaren eller klicka på ikonen för att lägga till den</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2" name="Rectangle 11"/>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8" name="Straight Connector 27"/>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5400" b="0" i="0" cap="none" baseline="0">
                <a:solidFill>
                  <a:schemeClr val="tx1">
                    <a:lumMod val="75000"/>
                    <a:lumOff val="25000"/>
                  </a:schemeClr>
                </a:solidFill>
              </a:defRPr>
            </a:lvl1pPr>
          </a:lstStyle>
          <a:p>
            <a:r>
              <a:rPr lang="sv-SE"/>
              <a:t>Klicka här för att ändra format</a:t>
            </a:r>
            <a:endParaRPr dirty="0"/>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7D290233-0DD1-4A80-BB1E-9ADC3556DBB6}" type="datetimeFigureOut">
              <a:rPr lang="en-US" smtClean="0"/>
              <a:t>2017-10-26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grpSp>
        <p:nvGrpSpPr>
          <p:cNvPr id="20" name="Group 19"/>
          <p:cNvGrpSpPr/>
          <p:nvPr/>
        </p:nvGrpSpPr>
        <p:grpSpPr>
          <a:xfrm>
            <a:off x="182880" y="173699"/>
            <a:ext cx="8778240" cy="6510602"/>
            <a:chOff x="182880" y="173699"/>
            <a:chExt cx="8778240" cy="6510602"/>
          </a:xfrm>
        </p:grpSpPr>
        <p:sp>
          <p:nvSpPr>
            <p:cNvPr id="21" name="Rectangle 2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2"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sv-SE"/>
              <a:t>Klicka här för att ändra format</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a:p>
        </p:txBody>
      </p:sp>
      <p:sp>
        <p:nvSpPr>
          <p:cNvPr id="5" name="Date Placeholder 4"/>
          <p:cNvSpPr>
            <a:spLocks noGrp="1"/>
          </p:cNvSpPr>
          <p:nvPr>
            <p:ph type="dt" sz="half" idx="10"/>
          </p:nvPr>
        </p:nvSpPr>
        <p:spPr/>
        <p:txBody>
          <a:bodyPr/>
          <a:lstStyle/>
          <a:p>
            <a:fld id="{7D290233-0DD1-4A80-BB1E-9ADC3556DBB6}" type="datetimeFigureOut">
              <a:rPr lang="en-US" smtClean="0"/>
              <a:t>2017-10-26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sp>
            <p:nvSpPr>
              <p:cNvPr id="27" name="Rectangle 2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8" name="Group 10"/>
              <p:cNvGrpSpPr/>
              <p:nvPr/>
            </p:nvGrpSpPr>
            <p:grpSpPr>
              <a:xfrm>
                <a:off x="256032" y="237744"/>
                <a:ext cx="8622792" cy="6364224"/>
                <a:chOff x="247157" y="247430"/>
                <a:chExt cx="8622792" cy="6364224"/>
              </a:xfrm>
            </p:grpSpPr>
            <p:sp>
              <p:nvSpPr>
                <p:cNvPr id="29" name="Rectangle 2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1" name="Straight Connector 3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32" name="Rectangle 31"/>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cxnSp>
          <p:nvCxnSpPr>
            <p:cNvPr id="23" name="Straight Connector 22"/>
            <p:cNvCxnSpPr/>
            <p:nvPr/>
          </p:nvCxnSpPr>
          <p:spPr>
            <a:xfrm rot="16200000" flipH="1">
              <a:off x="2217480" y="4026438"/>
              <a:ext cx="4711326" cy="2286"/>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p:txBody>
          <a:bodyPr/>
          <a:lstStyle>
            <a:lvl1pPr>
              <a:defRPr/>
            </a:lvl1pPr>
          </a:lstStyle>
          <a:p>
            <a:r>
              <a:rPr lang="sv-SE"/>
              <a:t>Klicka här för att ändra format</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dirty="0"/>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dirty="0"/>
          </a:p>
        </p:txBody>
      </p:sp>
      <p:sp>
        <p:nvSpPr>
          <p:cNvPr id="7" name="Date Placeholder 6"/>
          <p:cNvSpPr>
            <a:spLocks noGrp="1"/>
          </p:cNvSpPr>
          <p:nvPr>
            <p:ph type="dt" sz="half" idx="10"/>
          </p:nvPr>
        </p:nvSpPr>
        <p:spPr/>
        <p:txBody>
          <a:bodyPr/>
          <a:lstStyle/>
          <a:p>
            <a:fld id="{7D290233-0DD1-4A80-BB1E-9ADC3556DBB6}" type="datetimeFigureOut">
              <a:rPr lang="en-US" smtClean="0"/>
              <a:t>2017-10-26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E4BAC9-6D41-4691-9299-18EF07EF0177}" type="slidenum">
              <a:rPr lang="en-US" smtClean="0"/>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grpSp>
        <p:nvGrpSpPr>
          <p:cNvPr id="12" name="Group 11"/>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 name="Group 10"/>
            <p:cNvGrpSpPr/>
            <p:nvPr/>
          </p:nvGrpSpPr>
          <p:grpSpPr>
            <a:xfrm>
              <a:off x="256032" y="237744"/>
              <a:ext cx="8622792" cy="6364224"/>
              <a:chOff x="247157" y="247430"/>
              <a:chExt cx="8622792" cy="6364224"/>
            </a:xfrm>
          </p:grpSpPr>
          <p:sp>
            <p:nvSpPr>
              <p:cNvPr id="15" name="Rectangle 14"/>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sv-SE"/>
              <a:t>Klicka här för att ändra format</a:t>
            </a:r>
            <a:endParaRPr/>
          </a:p>
        </p:txBody>
      </p:sp>
      <p:sp>
        <p:nvSpPr>
          <p:cNvPr id="3" name="Date Placeholder 2"/>
          <p:cNvSpPr>
            <a:spLocks noGrp="1"/>
          </p:cNvSpPr>
          <p:nvPr>
            <p:ph type="dt" sz="half" idx="10"/>
          </p:nvPr>
        </p:nvSpPr>
        <p:spPr/>
        <p:txBody>
          <a:bodyPr/>
          <a:lstStyle/>
          <a:p>
            <a:fld id="{7D290233-0DD1-4A80-BB1E-9ADC3556DBB6}" type="datetimeFigureOut">
              <a:rPr lang="en-US" smtClean="0"/>
              <a:t>2017-10-26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E4BAC9-6D41-4691-9299-18EF07EF0177}" type="slidenum">
              <a:rPr lang="en-US" smtClean="0"/>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sp>
          <p:nvSpPr>
            <p:cNvPr id="11" name="Rectangle 1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2" name="Group 10"/>
            <p:cNvGrpSpPr/>
            <p:nvPr/>
          </p:nvGrpSpPr>
          <p:grpSpPr>
            <a:xfrm>
              <a:off x="256032" y="237744"/>
              <a:ext cx="8622792" cy="6364224"/>
              <a:chOff x="247157" y="247430"/>
              <a:chExt cx="8622792" cy="6364224"/>
            </a:xfrm>
          </p:grpSpPr>
          <p:sp>
            <p:nvSpPr>
              <p:cNvPr id="13" name="Rectangle 1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fld id="{7D290233-0DD1-4A80-BB1E-9ADC3556DBB6}" type="datetimeFigureOut">
              <a:rPr lang="en-US" smtClean="0"/>
              <a:t>2017-10-26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E4BAC9-6D41-4691-9299-18EF07EF0177}" type="slidenum">
              <a:rPr lang="en-US" smtClean="0"/>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grpSp>
        <p:nvGrpSpPr>
          <p:cNvPr id="11" name="Group 10"/>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7" name="Rectangle 1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sv-SE"/>
              <a:t>Klicka här för att ändra format</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dirty="0"/>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sv-SE"/>
              <a:t>Klicka här för att ändra format på bakgrundstexten</a:t>
            </a:r>
          </a:p>
        </p:txBody>
      </p:sp>
      <p:sp>
        <p:nvSpPr>
          <p:cNvPr id="5" name="Date Placeholder 4"/>
          <p:cNvSpPr>
            <a:spLocks noGrp="1"/>
          </p:cNvSpPr>
          <p:nvPr>
            <p:ph type="dt" sz="half" idx="10"/>
          </p:nvPr>
        </p:nvSpPr>
        <p:spPr/>
        <p:txBody>
          <a:bodyPr/>
          <a:lstStyle/>
          <a:p>
            <a:fld id="{7D290233-0DD1-4A80-BB1E-9ADC3556DBB6}" type="datetimeFigureOut">
              <a:rPr lang="en-US" smtClean="0"/>
              <a:t>2017-10-26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sv-SE"/>
              <a:t>Klicka här för att ändra format</a:t>
            </a:r>
            <a:endParaRPr dirty="0"/>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dirty="0"/>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fld id="{7D290233-0DD1-4A80-BB1E-9ADC3556DBB6}" type="datetimeFigureOut">
              <a:rPr lang="en-US" smtClean="0"/>
              <a:t>2017-10-26</a:t>
            </a:fld>
            <a:endParaRPr lang="en-US"/>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endParaRPr lang="en-US"/>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mn-lt"/>
                <a:ea typeface="+mn-ea"/>
                <a:cs typeface="+mn-cs"/>
              </a:defRPr>
            </a:lvl1pPr>
          </a:lstStyle>
          <a:p>
            <a:fld id="{CFE4BAC9-6D41-4691-9299-18EF07EF0177}" type="slidenum">
              <a:rPr lang="en-US" smtClean="0"/>
              <a:t>‹Nr.›</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defTabSz="914400" rtl="0" eaLnBrk="1" latinLnBrk="0" hangingPunct="1">
        <a:spcBef>
          <a:spcPct val="0"/>
        </a:spcBef>
        <a:buNone/>
        <a:defRPr sz="48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sz="4400" dirty="0"/>
              <a:t>Några reflektioner kring psykoterapiers etik och filosofi</a:t>
            </a:r>
          </a:p>
        </p:txBody>
      </p:sp>
      <p:sp>
        <p:nvSpPr>
          <p:cNvPr id="3" name="Underrubrik 2"/>
          <p:cNvSpPr>
            <a:spLocks noGrp="1"/>
          </p:cNvSpPr>
          <p:nvPr>
            <p:ph type="subTitle" idx="1"/>
          </p:nvPr>
        </p:nvSpPr>
        <p:spPr/>
        <p:txBody>
          <a:bodyPr>
            <a:normAutofit/>
          </a:bodyPr>
          <a:lstStyle/>
          <a:p>
            <a:r>
              <a:rPr lang="sv-SE" sz="2400" dirty="0"/>
              <a:t>Rolf Ahlzén</a:t>
            </a:r>
          </a:p>
          <a:p>
            <a:r>
              <a:rPr lang="sv-SE" sz="2400" dirty="0"/>
              <a:t>Docent </a:t>
            </a:r>
            <a:r>
              <a:rPr lang="sv-SE" sz="2400" dirty="0" smtClean="0"/>
              <a:t>i medicinsk </a:t>
            </a:r>
            <a:r>
              <a:rPr lang="sv-SE" sz="2400" dirty="0"/>
              <a:t>humaniora</a:t>
            </a:r>
          </a:p>
          <a:p>
            <a:r>
              <a:rPr lang="sv-SE" sz="2400" dirty="0"/>
              <a:t>Läkare psyk öppenvården Karlstad</a:t>
            </a:r>
          </a:p>
        </p:txBody>
      </p:sp>
    </p:spTree>
    <p:extLst>
      <p:ext uri="{BB962C8B-B14F-4D97-AF65-F5344CB8AC3E}">
        <p14:creationId xmlns:p14="http://schemas.microsoft.com/office/powerpoint/2010/main" val="144498393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Brukarinflytande (patientautonomi)</a:t>
            </a:r>
            <a:endParaRPr lang="sv-SE" dirty="0"/>
          </a:p>
        </p:txBody>
      </p:sp>
      <p:sp>
        <p:nvSpPr>
          <p:cNvPr id="3" name="Platshållare för innehåll 2"/>
          <p:cNvSpPr>
            <a:spLocks noGrp="1"/>
          </p:cNvSpPr>
          <p:nvPr>
            <p:ph idx="1"/>
          </p:nvPr>
        </p:nvSpPr>
        <p:spPr/>
        <p:txBody>
          <a:bodyPr>
            <a:normAutofit fontScale="92500"/>
          </a:bodyPr>
          <a:lstStyle/>
          <a:p>
            <a:r>
              <a:rPr lang="sv-SE" dirty="0" smtClean="0"/>
              <a:t>Idag läser många som söker hjälp för själsligt lidande om olika metoder/mediciner på nätet. Man läser också </a:t>
            </a:r>
            <a:r>
              <a:rPr lang="sv-SE" dirty="0" err="1" smtClean="0"/>
              <a:t>bipacksedlar</a:t>
            </a:r>
            <a:r>
              <a:rPr lang="sv-SE" dirty="0" smtClean="0"/>
              <a:t>. Många slutar, eller börjar inte, med t ex SSRI eller </a:t>
            </a:r>
            <a:r>
              <a:rPr lang="sv-SE" dirty="0" err="1" smtClean="0"/>
              <a:t>neuroleptika</a:t>
            </a:r>
            <a:r>
              <a:rPr lang="sv-SE" dirty="0" smtClean="0"/>
              <a:t> efter att ha läst biverkningslistan. </a:t>
            </a:r>
          </a:p>
          <a:p>
            <a:r>
              <a:rPr lang="sv-SE" dirty="0" smtClean="0"/>
              <a:t>Men psykoterapin har väl inga </a:t>
            </a:r>
            <a:r>
              <a:rPr lang="sv-SE" dirty="0" err="1" smtClean="0"/>
              <a:t>bipacksedlar</a:t>
            </a:r>
            <a:r>
              <a:rPr lang="sv-SE" dirty="0" smtClean="0"/>
              <a:t>? Den kan avbrytas, men den försvinner inte, som den farmakologiska substansen, ur kroppen. Man får leva med de effekter som uppstått, på gott och ont. Kanske sjunker de undan, snabbt eller långsamt, kanske inte.   </a:t>
            </a:r>
            <a:endParaRPr lang="sv-SE" dirty="0"/>
          </a:p>
        </p:txBody>
      </p:sp>
    </p:spTree>
    <p:extLst>
      <p:ext uri="{BB962C8B-B14F-4D97-AF65-F5344CB8AC3E}">
        <p14:creationId xmlns:p14="http://schemas.microsoft.com/office/powerpoint/2010/main" val="88064986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C33C7E90-18DF-4351-BC76-D40910B284DE}"/>
              </a:ext>
            </a:extLst>
          </p:cNvPr>
          <p:cNvSpPr>
            <a:spLocks noGrp="1"/>
          </p:cNvSpPr>
          <p:nvPr>
            <p:ph type="title"/>
          </p:nvPr>
        </p:nvSpPr>
        <p:spPr/>
        <p:txBody>
          <a:bodyPr/>
          <a:lstStyle/>
          <a:p>
            <a:r>
              <a:rPr lang="sv-SE" dirty="0"/>
              <a:t>Tuffa prioriteringar</a:t>
            </a:r>
          </a:p>
        </p:txBody>
      </p:sp>
      <p:sp>
        <p:nvSpPr>
          <p:cNvPr id="3" name="Platshållare för innehåll 2">
            <a:extLst>
              <a:ext uri="{FF2B5EF4-FFF2-40B4-BE49-F238E27FC236}">
                <a16:creationId xmlns="" xmlns:a16="http://schemas.microsoft.com/office/drawing/2014/main" id="{F460AF80-2CFA-4392-9268-02783D6394D7}"/>
              </a:ext>
            </a:extLst>
          </p:cNvPr>
          <p:cNvSpPr>
            <a:spLocks noGrp="1"/>
          </p:cNvSpPr>
          <p:nvPr>
            <p:ph idx="1"/>
          </p:nvPr>
        </p:nvSpPr>
        <p:spPr/>
        <p:txBody>
          <a:bodyPr>
            <a:normAutofit lnSpcReduction="10000"/>
          </a:bodyPr>
          <a:lstStyle/>
          <a:p>
            <a:r>
              <a:rPr lang="sv-SE" sz="2000" dirty="0"/>
              <a:t>Om vissa former av psykoterapi kan visas vara något </a:t>
            </a:r>
            <a:r>
              <a:rPr lang="sv-SE" sz="2000" dirty="0" smtClean="0"/>
              <a:t>effektivare (i någon </a:t>
            </a:r>
            <a:r>
              <a:rPr lang="sv-SE" sz="2000" dirty="0"/>
              <a:t>a</a:t>
            </a:r>
            <a:r>
              <a:rPr lang="sv-SE" sz="2000" dirty="0" smtClean="0"/>
              <a:t>ccepterad mening) </a:t>
            </a:r>
            <a:r>
              <a:rPr lang="sv-SE" sz="2000" dirty="0"/>
              <a:t>än t ex medicinering, men samtidigt är avsevärt mer resurskrävande – hur ska vi då prioritera resurserna? </a:t>
            </a:r>
          </a:p>
          <a:p>
            <a:r>
              <a:rPr lang="sv-SE" sz="2000" dirty="0"/>
              <a:t>Ska vi av prioriteringsskäl premiera en övergång till korta terapier, </a:t>
            </a:r>
            <a:r>
              <a:rPr lang="sv-SE" sz="2000" dirty="0" smtClean="0"/>
              <a:t>såsom exempelvis </a:t>
            </a:r>
            <a:r>
              <a:rPr lang="sv-SE" sz="2000" dirty="0"/>
              <a:t>internetbaserade, som minimerar resursinsatsen men ändå kan bedömas ha hyggliga </a:t>
            </a:r>
            <a:r>
              <a:rPr lang="sv-SE" sz="2000" dirty="0" smtClean="0"/>
              <a:t>resultat på kort- </a:t>
            </a:r>
            <a:r>
              <a:rPr lang="sv-SE" sz="2000" dirty="0" smtClean="0"/>
              <a:t>och medellång </a:t>
            </a:r>
            <a:r>
              <a:rPr lang="sv-SE" sz="2000" dirty="0" smtClean="0"/>
              <a:t>sikt?</a:t>
            </a:r>
          </a:p>
          <a:p>
            <a:r>
              <a:rPr lang="sv-SE" sz="2000" dirty="0" smtClean="0"/>
              <a:t>Bör den som vill ha en tidskrävande terapi som inte primärt syftar till snabb symptomlindring själv bära kostnaden, med motiveringen att sjukvården är till för att förebygga och minska lidande, inte för att fördjupa människors självkännedom?</a:t>
            </a:r>
          </a:p>
          <a:p>
            <a:endParaRPr lang="sv-SE" sz="2000" dirty="0"/>
          </a:p>
          <a:p>
            <a:endParaRPr lang="sv-SE" sz="2000" dirty="0"/>
          </a:p>
        </p:txBody>
      </p:sp>
    </p:spTree>
    <p:extLst>
      <p:ext uri="{BB962C8B-B14F-4D97-AF65-F5344CB8AC3E}">
        <p14:creationId xmlns:p14="http://schemas.microsoft.com/office/powerpoint/2010/main" val="367560224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A7C6B7DF-7C67-4246-A030-982D8353D5B1}"/>
              </a:ext>
            </a:extLst>
          </p:cNvPr>
          <p:cNvSpPr>
            <a:spLocks noGrp="1"/>
          </p:cNvSpPr>
          <p:nvPr>
            <p:ph type="title"/>
          </p:nvPr>
        </p:nvSpPr>
        <p:spPr/>
        <p:txBody>
          <a:bodyPr>
            <a:normAutofit fontScale="90000"/>
          </a:bodyPr>
          <a:lstStyle/>
          <a:p>
            <a:r>
              <a:rPr lang="sv-SE" smtClean="0"/>
              <a:t> Medicinering </a:t>
            </a:r>
            <a:r>
              <a:rPr lang="sv-SE" dirty="0" smtClean="0"/>
              <a:t>som psykoterapi</a:t>
            </a:r>
            <a:endParaRPr lang="sv-SE" dirty="0"/>
          </a:p>
        </p:txBody>
      </p:sp>
      <p:sp>
        <p:nvSpPr>
          <p:cNvPr id="3" name="Platshållare för innehåll 2">
            <a:extLst>
              <a:ext uri="{FF2B5EF4-FFF2-40B4-BE49-F238E27FC236}">
                <a16:creationId xmlns="" xmlns:a16="http://schemas.microsoft.com/office/drawing/2014/main" id="{AAFCA1FD-D468-4C06-B777-4B158FAB1EA9}"/>
              </a:ext>
            </a:extLst>
          </p:cNvPr>
          <p:cNvSpPr>
            <a:spLocks noGrp="1"/>
          </p:cNvSpPr>
          <p:nvPr>
            <p:ph idx="1"/>
          </p:nvPr>
        </p:nvSpPr>
        <p:spPr/>
        <p:txBody>
          <a:bodyPr>
            <a:normAutofit fontScale="92500" lnSpcReduction="10000"/>
          </a:bodyPr>
          <a:lstStyle/>
          <a:p>
            <a:r>
              <a:rPr lang="sv-SE" dirty="0" smtClean="0"/>
              <a:t>I </a:t>
            </a:r>
            <a:r>
              <a:rPr lang="sv-SE" dirty="0" err="1" smtClean="0"/>
              <a:t>RCT:s</a:t>
            </a:r>
            <a:r>
              <a:rPr lang="sv-SE" dirty="0" smtClean="0"/>
              <a:t> för att bedöma effekten av nya farmakologiska substanser prövas läkemedlet ibland mot placebo. </a:t>
            </a:r>
            <a:endParaRPr lang="sv-SE" dirty="0"/>
          </a:p>
          <a:p>
            <a:r>
              <a:rPr lang="sv-SE" dirty="0" smtClean="0"/>
              <a:t>I placeboarmen varierar utfallet markant och systematiskt i relation till behandlare. Vissa behandlare har till och med bättre utfall med placebo än genomsnittet i behandlingsarmen.</a:t>
            </a:r>
          </a:p>
          <a:p>
            <a:r>
              <a:rPr lang="sv-SE" dirty="0" smtClean="0"/>
              <a:t>Begreppet ”placeboeffekt” borde kanske ersättas med ”tillitseffekten”? Precis som psykoterapieffekten är den starkt personberoende och alltså resultatet av en unik interaktion människa-människa. </a:t>
            </a:r>
            <a:endParaRPr lang="sv-SE" dirty="0"/>
          </a:p>
        </p:txBody>
      </p:sp>
    </p:spTree>
    <p:extLst>
      <p:ext uri="{BB962C8B-B14F-4D97-AF65-F5344CB8AC3E}">
        <p14:creationId xmlns:p14="http://schemas.microsoft.com/office/powerpoint/2010/main" val="386368287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Några slutsatser</a:t>
            </a:r>
            <a:endParaRPr lang="sv-SE" dirty="0"/>
          </a:p>
        </p:txBody>
      </p:sp>
      <p:sp>
        <p:nvSpPr>
          <p:cNvPr id="3" name="Platshållare för innehåll 2"/>
          <p:cNvSpPr>
            <a:spLocks noGrp="1"/>
          </p:cNvSpPr>
          <p:nvPr>
            <p:ph idx="1"/>
          </p:nvPr>
        </p:nvSpPr>
        <p:spPr/>
        <p:txBody>
          <a:bodyPr>
            <a:normAutofit lnSpcReduction="10000"/>
          </a:bodyPr>
          <a:lstStyle/>
          <a:p>
            <a:r>
              <a:rPr lang="sv-SE" dirty="0" smtClean="0"/>
              <a:t>Den förkättrade dualismen av Descartes typ kanske inte är så farlig ändå.</a:t>
            </a:r>
          </a:p>
          <a:p>
            <a:r>
              <a:rPr lang="sv-SE" dirty="0" smtClean="0"/>
              <a:t>Det är inte enkelt att säga vad som är mer eller mindre autentiskt, eller äkta, eller naturligt. </a:t>
            </a:r>
          </a:p>
          <a:p>
            <a:r>
              <a:rPr lang="sv-SE" dirty="0" smtClean="0"/>
              <a:t>Psykoterapier rymmer en rad känsliga etiska frågor som borde diskuteras mer. </a:t>
            </a:r>
          </a:p>
          <a:p>
            <a:r>
              <a:rPr lang="sv-SE" dirty="0" smtClean="0"/>
              <a:t>Vad som är evidens, dvs lämpliga utfallsmått, för värdering av psykoterapi torde i sista hans vara en normativt bemängd fråga, alltså i sista hand etisk.  </a:t>
            </a:r>
            <a:endParaRPr lang="sv-SE" dirty="0"/>
          </a:p>
        </p:txBody>
      </p:sp>
    </p:spTree>
    <p:extLst>
      <p:ext uri="{BB962C8B-B14F-4D97-AF65-F5344CB8AC3E}">
        <p14:creationId xmlns:p14="http://schemas.microsoft.com/office/powerpoint/2010/main" val="320503429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DFCDD2FB-43BB-4F4B-AB74-013BE7C6EA65}"/>
              </a:ext>
            </a:extLst>
          </p:cNvPr>
          <p:cNvSpPr>
            <a:spLocks noGrp="1"/>
          </p:cNvSpPr>
          <p:nvPr>
            <p:ph type="title"/>
          </p:nvPr>
        </p:nvSpPr>
        <p:spPr/>
        <p:txBody>
          <a:bodyPr/>
          <a:lstStyle/>
          <a:p>
            <a:r>
              <a:rPr lang="sv-SE" dirty="0"/>
              <a:t>Dr </a:t>
            </a:r>
            <a:r>
              <a:rPr lang="sv-SE" dirty="0" err="1"/>
              <a:t>Relling</a:t>
            </a:r>
            <a:r>
              <a:rPr lang="sv-SE" dirty="0"/>
              <a:t> och livslögnen</a:t>
            </a:r>
          </a:p>
        </p:txBody>
      </p:sp>
      <p:sp>
        <p:nvSpPr>
          <p:cNvPr id="3" name="Platshållare för innehåll 2">
            <a:extLst>
              <a:ext uri="{FF2B5EF4-FFF2-40B4-BE49-F238E27FC236}">
                <a16:creationId xmlns="" xmlns:a16="http://schemas.microsoft.com/office/drawing/2014/main" id="{F3E69323-4E34-4843-A3DD-1E637C468613}"/>
              </a:ext>
            </a:extLst>
          </p:cNvPr>
          <p:cNvSpPr>
            <a:spLocks noGrp="1"/>
          </p:cNvSpPr>
          <p:nvPr>
            <p:ph idx="1"/>
          </p:nvPr>
        </p:nvSpPr>
        <p:spPr/>
        <p:txBody>
          <a:bodyPr/>
          <a:lstStyle/>
          <a:p>
            <a:r>
              <a:rPr lang="sv-SE" dirty="0"/>
              <a:t>Det </a:t>
            </a:r>
            <a:r>
              <a:rPr lang="sv-SE" dirty="0" smtClean="0"/>
              <a:t>fanns skäl för Sigmund </a:t>
            </a:r>
            <a:r>
              <a:rPr lang="sv-SE" dirty="0"/>
              <a:t>Freud </a:t>
            </a:r>
            <a:r>
              <a:rPr lang="sv-SE" dirty="0" smtClean="0"/>
              <a:t>att hålla </a:t>
            </a:r>
            <a:r>
              <a:rPr lang="sv-SE" dirty="0"/>
              <a:t>Ibsens </a:t>
            </a:r>
            <a:r>
              <a:rPr lang="sv-SE" dirty="0" smtClean="0"/>
              <a:t>skådespel högt.</a:t>
            </a:r>
            <a:endParaRPr lang="sv-SE" dirty="0"/>
          </a:p>
          <a:p>
            <a:r>
              <a:rPr lang="sv-SE" dirty="0"/>
              <a:t>Kraftmätningen mellan Gregers, Hjalmar, Gina och </a:t>
            </a:r>
            <a:r>
              <a:rPr lang="sv-SE" dirty="0" smtClean="0"/>
              <a:t>Hedvig i </a:t>
            </a:r>
            <a:r>
              <a:rPr lang="sv-SE" i="1" dirty="0" smtClean="0"/>
              <a:t>Vildanden.</a:t>
            </a:r>
            <a:endParaRPr lang="sv-SE" dirty="0"/>
          </a:p>
          <a:p>
            <a:r>
              <a:rPr lang="sv-SE" dirty="0"/>
              <a:t>Är </a:t>
            </a:r>
            <a:r>
              <a:rPr lang="sv-SE" dirty="0" err="1"/>
              <a:t>Rellings</a:t>
            </a:r>
            <a:r>
              <a:rPr lang="sv-SE" dirty="0"/>
              <a:t> </a:t>
            </a:r>
            <a:r>
              <a:rPr lang="sv-SE" dirty="0" smtClean="0"/>
              <a:t>klarsyn </a:t>
            </a:r>
            <a:r>
              <a:rPr lang="sv-SE" dirty="0"/>
              <a:t>en misantropisk </a:t>
            </a:r>
            <a:r>
              <a:rPr lang="sv-SE" dirty="0" smtClean="0"/>
              <a:t>cynism, eller en resignerad klarsynthet?</a:t>
            </a:r>
            <a:endParaRPr lang="sv-SE" dirty="0"/>
          </a:p>
          <a:p>
            <a:r>
              <a:rPr lang="sv-SE" dirty="0"/>
              <a:t>Om behovet av </a:t>
            </a:r>
            <a:r>
              <a:rPr lang="sv-SE" dirty="0" smtClean="0"/>
              <a:t>ett mått av pessimism </a:t>
            </a:r>
            <a:r>
              <a:rPr lang="sv-SE" dirty="0"/>
              <a:t>och </a:t>
            </a:r>
            <a:r>
              <a:rPr lang="sv-SE" dirty="0" smtClean="0"/>
              <a:t>moderation.</a:t>
            </a:r>
            <a:endParaRPr lang="sv-SE" dirty="0"/>
          </a:p>
        </p:txBody>
      </p:sp>
    </p:spTree>
    <p:extLst>
      <p:ext uri="{BB962C8B-B14F-4D97-AF65-F5344CB8AC3E}">
        <p14:creationId xmlns:p14="http://schemas.microsoft.com/office/powerpoint/2010/main" val="97607402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CE8A3A3A-324B-463B-A804-47F66E97DC42}"/>
              </a:ext>
            </a:extLst>
          </p:cNvPr>
          <p:cNvSpPr>
            <a:spLocks noGrp="1"/>
          </p:cNvSpPr>
          <p:nvPr>
            <p:ph type="title"/>
          </p:nvPr>
        </p:nvSpPr>
        <p:spPr/>
        <p:txBody>
          <a:bodyPr>
            <a:normAutofit fontScale="90000"/>
          </a:bodyPr>
          <a:lstStyle/>
          <a:p>
            <a:r>
              <a:rPr lang="sv-SE" dirty="0"/>
              <a:t>Insikt </a:t>
            </a:r>
            <a:r>
              <a:rPr lang="sv-SE" dirty="0" smtClean="0"/>
              <a:t>och/eller </a:t>
            </a:r>
            <a:r>
              <a:rPr lang="sv-SE" dirty="0"/>
              <a:t>symptombefrielse</a:t>
            </a:r>
          </a:p>
        </p:txBody>
      </p:sp>
      <p:sp>
        <p:nvSpPr>
          <p:cNvPr id="3" name="Platshållare för innehåll 2">
            <a:extLst>
              <a:ext uri="{FF2B5EF4-FFF2-40B4-BE49-F238E27FC236}">
                <a16:creationId xmlns="" xmlns:a16="http://schemas.microsoft.com/office/drawing/2014/main" id="{776B75B1-C998-4E55-9424-2FFB55DA8AF5}"/>
              </a:ext>
            </a:extLst>
          </p:cNvPr>
          <p:cNvSpPr>
            <a:spLocks noGrp="1"/>
          </p:cNvSpPr>
          <p:nvPr>
            <p:ph idx="1"/>
          </p:nvPr>
        </p:nvSpPr>
        <p:spPr/>
        <p:txBody>
          <a:bodyPr>
            <a:normAutofit fontScale="92500"/>
          </a:bodyPr>
          <a:lstStyle/>
          <a:p>
            <a:r>
              <a:rPr lang="sv-SE" dirty="0" smtClean="0"/>
              <a:t>En person  med ”psykiskt” lidande söker hjälp att minska sitt lidande, att bli sig själv igen, att återfå </a:t>
            </a:r>
            <a:r>
              <a:rPr lang="sv-SE" dirty="0" err="1" smtClean="0"/>
              <a:t>hemmahörighet</a:t>
            </a:r>
            <a:r>
              <a:rPr lang="sv-SE" dirty="0" smtClean="0"/>
              <a:t> i det egna </a:t>
            </a:r>
            <a:r>
              <a:rPr lang="sv-SE" dirty="0" smtClean="0"/>
              <a:t>livet</a:t>
            </a:r>
            <a:r>
              <a:rPr lang="sv-SE" dirty="0" smtClean="0"/>
              <a:t>, att bli kvitt de jobbiga ”symptomen”.</a:t>
            </a:r>
            <a:r>
              <a:rPr lang="sv-SE" dirty="0" smtClean="0"/>
              <a:t> </a:t>
            </a:r>
            <a:endParaRPr lang="sv-SE" dirty="0" smtClean="0"/>
          </a:p>
          <a:p>
            <a:r>
              <a:rPr lang="sv-SE" dirty="0" smtClean="0"/>
              <a:t>Krävs en djupare självinsikt för detta? Antingen tänker vi oss att insikten, så att säga, leder till symptombefrielsen (Freud), eller så tänker vi oss att symptombefrielse banar väg för insikten. I det senare fallet kan således även kemisk ”manipulation” vara insiktsskapande.</a:t>
            </a:r>
          </a:p>
          <a:p>
            <a:pPr marL="0" indent="0">
              <a:buNone/>
            </a:pPr>
            <a:r>
              <a:rPr lang="sv-SE" dirty="0" smtClean="0"/>
              <a:t> </a:t>
            </a:r>
            <a:endParaRPr lang="sv-SE" dirty="0"/>
          </a:p>
        </p:txBody>
      </p:sp>
    </p:spTree>
    <p:extLst>
      <p:ext uri="{BB962C8B-B14F-4D97-AF65-F5344CB8AC3E}">
        <p14:creationId xmlns:p14="http://schemas.microsoft.com/office/powerpoint/2010/main" val="59554917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smtClean="0"/>
              <a:t>Descartes igen?</a:t>
            </a:r>
            <a:endParaRPr lang="sv-SE" dirty="0"/>
          </a:p>
        </p:txBody>
      </p:sp>
      <p:sp>
        <p:nvSpPr>
          <p:cNvPr id="3" name="Platshållare för innehåll 2"/>
          <p:cNvSpPr>
            <a:spLocks noGrp="1"/>
          </p:cNvSpPr>
          <p:nvPr>
            <p:ph idx="1"/>
          </p:nvPr>
        </p:nvSpPr>
        <p:spPr/>
        <p:txBody>
          <a:bodyPr>
            <a:normAutofit/>
          </a:bodyPr>
          <a:lstStyle/>
          <a:p>
            <a:r>
              <a:rPr lang="sv-SE" sz="2000" dirty="0" smtClean="0"/>
              <a:t>Allt medvetandeinnehåll har ett materiellt korrelat.</a:t>
            </a:r>
          </a:p>
          <a:p>
            <a:r>
              <a:rPr lang="sv-SE" sz="2000" dirty="0" smtClean="0"/>
              <a:t>När medvetandeinnehållet – tankar, känslor, minnen, stämningar – ändras så motsvaras det av en materiell förändring, dvs joners och molekylers rörelser över membraner i elektromagnetiska fält. </a:t>
            </a:r>
          </a:p>
          <a:p>
            <a:r>
              <a:rPr lang="sv-SE" sz="2000" dirty="0" smtClean="0"/>
              <a:t>Psykofarmaka siktar primärt in sig på att kemiskt förändra hjärnans struktur, med därav följande ändring av medvetandeinnehållet. Psykoterapi arbetar via ord, intryck, tolkningar, associationer. Molekylära förändringar torde resultera. </a:t>
            </a:r>
          </a:p>
          <a:p>
            <a:endParaRPr lang="sv-SE" sz="2000" dirty="0" smtClean="0"/>
          </a:p>
          <a:p>
            <a:endParaRPr lang="sv-SE" sz="2000" dirty="0"/>
          </a:p>
        </p:txBody>
      </p:sp>
    </p:spTree>
    <p:extLst>
      <p:ext uri="{BB962C8B-B14F-4D97-AF65-F5344CB8AC3E}">
        <p14:creationId xmlns:p14="http://schemas.microsoft.com/office/powerpoint/2010/main" val="35065872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C27896A0-AF04-4133-B6D4-7AC127E0CE1F}"/>
              </a:ext>
            </a:extLst>
          </p:cNvPr>
          <p:cNvSpPr>
            <a:spLocks noGrp="1"/>
          </p:cNvSpPr>
          <p:nvPr>
            <p:ph type="title"/>
          </p:nvPr>
        </p:nvSpPr>
        <p:spPr/>
        <p:txBody>
          <a:bodyPr>
            <a:normAutofit/>
          </a:bodyPr>
          <a:lstStyle/>
          <a:p>
            <a:r>
              <a:rPr lang="sv-SE" sz="4000" dirty="0"/>
              <a:t>Att tänka, känna och därmed handla annorlunda</a:t>
            </a:r>
          </a:p>
        </p:txBody>
      </p:sp>
      <p:sp>
        <p:nvSpPr>
          <p:cNvPr id="3" name="Platshållare för innehåll 2">
            <a:extLst>
              <a:ext uri="{FF2B5EF4-FFF2-40B4-BE49-F238E27FC236}">
                <a16:creationId xmlns="" xmlns:a16="http://schemas.microsoft.com/office/drawing/2014/main" id="{E6C4FAFC-1E98-4FAE-9CB0-3957695963D7}"/>
              </a:ext>
            </a:extLst>
          </p:cNvPr>
          <p:cNvSpPr>
            <a:spLocks noGrp="1"/>
          </p:cNvSpPr>
          <p:nvPr>
            <p:ph idx="1"/>
          </p:nvPr>
        </p:nvSpPr>
        <p:spPr/>
        <p:txBody>
          <a:bodyPr>
            <a:normAutofit fontScale="92500" lnSpcReduction="10000"/>
          </a:bodyPr>
          <a:lstStyle/>
          <a:p>
            <a:r>
              <a:rPr lang="sv-SE" dirty="0"/>
              <a:t>Syftet för en psykoterapi är </a:t>
            </a:r>
            <a:r>
              <a:rPr lang="sv-SE" dirty="0" smtClean="0"/>
              <a:t>alltså att, med utgångspunkt i en persons lidande, </a:t>
            </a:r>
            <a:r>
              <a:rPr lang="sv-SE" dirty="0"/>
              <a:t>påverka </a:t>
            </a:r>
            <a:r>
              <a:rPr lang="sv-SE" dirty="0" smtClean="0"/>
              <a:t>hans/hennes </a:t>
            </a:r>
            <a:r>
              <a:rPr lang="sv-SE" dirty="0"/>
              <a:t>medvetande, kort-och långsiktigt. </a:t>
            </a:r>
            <a:r>
              <a:rPr lang="sv-SE" dirty="0" smtClean="0"/>
              <a:t>Hur värdera utfallet?</a:t>
            </a:r>
            <a:endParaRPr lang="sv-SE" dirty="0"/>
          </a:p>
          <a:p>
            <a:r>
              <a:rPr lang="sv-SE" dirty="0"/>
              <a:t>En möjlighet är att värdera </a:t>
            </a:r>
            <a:r>
              <a:rPr lang="sv-SE" dirty="0" smtClean="0"/>
              <a:t>det </a:t>
            </a:r>
            <a:r>
              <a:rPr lang="sv-SE" dirty="0"/>
              <a:t>uteslutande i termer av ökad lycka, ökat välmående, minskat lidande – över  tiden (hedonistisk utilitarism</a:t>
            </a:r>
            <a:r>
              <a:rPr lang="sv-SE" dirty="0" smtClean="0"/>
              <a:t>). </a:t>
            </a:r>
            <a:endParaRPr lang="sv-SE" dirty="0"/>
          </a:p>
          <a:p>
            <a:r>
              <a:rPr lang="sv-SE" dirty="0"/>
              <a:t>En annan möjlighet är att fokusera på autenticitet, på självinsikt, på att med Greger Werles ord, ”leva i sanning”. Då blir </a:t>
            </a:r>
            <a:r>
              <a:rPr lang="sv-SE" dirty="0" smtClean="0"/>
              <a:t>välmående, lycka, </a:t>
            </a:r>
            <a:r>
              <a:rPr lang="sv-SE" dirty="0"/>
              <a:t>en möjlig, men ingalunda självklar, ”biprodukt” av insikt.</a:t>
            </a:r>
          </a:p>
          <a:p>
            <a:endParaRPr lang="sv-SE" dirty="0"/>
          </a:p>
        </p:txBody>
      </p:sp>
    </p:spTree>
    <p:extLst>
      <p:ext uri="{BB962C8B-B14F-4D97-AF65-F5344CB8AC3E}">
        <p14:creationId xmlns:p14="http://schemas.microsoft.com/office/powerpoint/2010/main" val="216632690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0AF1A979-4540-40E9-834C-F126319B3B30}"/>
              </a:ext>
            </a:extLst>
          </p:cNvPr>
          <p:cNvSpPr>
            <a:spLocks noGrp="1"/>
          </p:cNvSpPr>
          <p:nvPr>
            <p:ph type="title"/>
          </p:nvPr>
        </p:nvSpPr>
        <p:spPr/>
        <p:txBody>
          <a:bodyPr/>
          <a:lstStyle/>
          <a:p>
            <a:r>
              <a:rPr lang="sv-SE" dirty="0"/>
              <a:t>Psykoterapi vs piller</a:t>
            </a:r>
          </a:p>
        </p:txBody>
      </p:sp>
      <p:sp>
        <p:nvSpPr>
          <p:cNvPr id="3" name="Platshållare för innehåll 2">
            <a:extLst>
              <a:ext uri="{FF2B5EF4-FFF2-40B4-BE49-F238E27FC236}">
                <a16:creationId xmlns="" xmlns:a16="http://schemas.microsoft.com/office/drawing/2014/main" id="{4951571F-09F2-4F2B-8FFA-4DB2487B9C17}"/>
              </a:ext>
            </a:extLst>
          </p:cNvPr>
          <p:cNvSpPr>
            <a:spLocks noGrp="1"/>
          </p:cNvSpPr>
          <p:nvPr>
            <p:ph idx="1"/>
          </p:nvPr>
        </p:nvSpPr>
        <p:spPr/>
        <p:txBody>
          <a:bodyPr/>
          <a:lstStyle/>
          <a:p>
            <a:r>
              <a:rPr lang="sv-SE" dirty="0"/>
              <a:t>Låt oss anta att vi har en person med plågsamma symptom – som ångest, nedstämdhet, hopplöshet, ohanterlig impulsivitet</a:t>
            </a:r>
            <a:r>
              <a:rPr lang="sv-SE" dirty="0" smtClean="0"/>
              <a:t>, en upplevelse </a:t>
            </a:r>
            <a:r>
              <a:rPr lang="sv-SE" dirty="0"/>
              <a:t>av ofrihet och inre tvång.</a:t>
            </a:r>
          </a:p>
          <a:p>
            <a:r>
              <a:rPr lang="sv-SE" dirty="0" smtClean="0"/>
              <a:t>Låt </a:t>
            </a:r>
            <a:r>
              <a:rPr lang="sv-SE" dirty="0"/>
              <a:t>oss </a:t>
            </a:r>
            <a:r>
              <a:rPr lang="sv-SE" dirty="0" smtClean="0"/>
              <a:t>vidare </a:t>
            </a:r>
            <a:r>
              <a:rPr lang="sv-SE" dirty="0" smtClean="0"/>
              <a:t>tänka oss </a:t>
            </a:r>
            <a:r>
              <a:rPr lang="sv-SE" dirty="0" smtClean="0"/>
              <a:t>två personer </a:t>
            </a:r>
            <a:r>
              <a:rPr lang="sv-SE" dirty="0"/>
              <a:t>med samma problem och samma önskan om hjälp. Den ena får psykoterapi och den andra mediciner. Båda förbättras lika mycket vad gäller de plågsamma symptomen. Hur ska då </a:t>
            </a:r>
            <a:r>
              <a:rPr lang="sv-SE" dirty="0" err="1"/>
              <a:t>resp</a:t>
            </a:r>
            <a:r>
              <a:rPr lang="sv-SE" dirty="0"/>
              <a:t> behandlingar värderas?</a:t>
            </a:r>
          </a:p>
        </p:txBody>
      </p:sp>
    </p:spTree>
    <p:extLst>
      <p:ext uri="{BB962C8B-B14F-4D97-AF65-F5344CB8AC3E}">
        <p14:creationId xmlns:p14="http://schemas.microsoft.com/office/powerpoint/2010/main" val="337895656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2F9E7AF0-61D7-433B-ADD9-57A172D3F0E6}"/>
              </a:ext>
            </a:extLst>
          </p:cNvPr>
          <p:cNvSpPr>
            <a:spLocks noGrp="1"/>
          </p:cNvSpPr>
          <p:nvPr>
            <p:ph type="title"/>
          </p:nvPr>
        </p:nvSpPr>
        <p:spPr/>
        <p:txBody>
          <a:bodyPr/>
          <a:lstStyle/>
          <a:p>
            <a:r>
              <a:rPr lang="sv-SE" dirty="0"/>
              <a:t>Frågor</a:t>
            </a:r>
          </a:p>
        </p:txBody>
      </p:sp>
      <p:sp>
        <p:nvSpPr>
          <p:cNvPr id="3" name="Platshållare för innehåll 2">
            <a:extLst>
              <a:ext uri="{FF2B5EF4-FFF2-40B4-BE49-F238E27FC236}">
                <a16:creationId xmlns="" xmlns:a16="http://schemas.microsoft.com/office/drawing/2014/main" id="{DEA5FDE1-8EEB-4EF3-ACF1-A5A60EF1C2A5}"/>
              </a:ext>
            </a:extLst>
          </p:cNvPr>
          <p:cNvSpPr>
            <a:spLocks noGrp="1"/>
          </p:cNvSpPr>
          <p:nvPr>
            <p:ph idx="1"/>
          </p:nvPr>
        </p:nvSpPr>
        <p:spPr/>
        <p:txBody>
          <a:bodyPr/>
          <a:lstStyle/>
          <a:p>
            <a:r>
              <a:rPr lang="sv-SE" dirty="0"/>
              <a:t>Hur bestående är symptomlindringen?</a:t>
            </a:r>
          </a:p>
          <a:p>
            <a:r>
              <a:rPr lang="sv-SE" dirty="0"/>
              <a:t>Finns andra positiva effekter, som inte direkt har att göra med symptomens försvinnande?</a:t>
            </a:r>
          </a:p>
          <a:p>
            <a:r>
              <a:rPr lang="sv-SE" dirty="0"/>
              <a:t>Har någondera av metoderna kort- eller långsiktiga biverkningar?</a:t>
            </a:r>
          </a:p>
          <a:p>
            <a:r>
              <a:rPr lang="sv-SE" dirty="0"/>
              <a:t>Är någon av metoderna mer ”naturlig”, ”äkta”, </a:t>
            </a:r>
            <a:r>
              <a:rPr lang="sv-SE" dirty="0" smtClean="0"/>
              <a:t>”autentisk</a:t>
            </a:r>
            <a:r>
              <a:rPr lang="sv-SE" dirty="0"/>
              <a:t>”?</a:t>
            </a:r>
            <a:r>
              <a:rPr lang="sv-SE" dirty="0" smtClean="0"/>
              <a:t>?</a:t>
            </a:r>
            <a:endParaRPr lang="sv-SE" dirty="0"/>
          </a:p>
        </p:txBody>
      </p:sp>
    </p:spTree>
    <p:extLst>
      <p:ext uri="{BB962C8B-B14F-4D97-AF65-F5344CB8AC3E}">
        <p14:creationId xmlns:p14="http://schemas.microsoft.com/office/powerpoint/2010/main" val="301157538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D8A7A748-4065-42D8-8652-92AD2D69149D}"/>
              </a:ext>
            </a:extLst>
          </p:cNvPr>
          <p:cNvSpPr>
            <a:spLocks noGrp="1"/>
          </p:cNvSpPr>
          <p:nvPr>
            <p:ph type="title"/>
          </p:nvPr>
        </p:nvSpPr>
        <p:spPr/>
        <p:txBody>
          <a:bodyPr/>
          <a:lstStyle/>
          <a:p>
            <a:r>
              <a:rPr lang="sv-SE" dirty="0"/>
              <a:t>Substitutionstanken</a:t>
            </a:r>
          </a:p>
        </p:txBody>
      </p:sp>
      <p:sp>
        <p:nvSpPr>
          <p:cNvPr id="3" name="Platshållare för innehåll 2">
            <a:extLst>
              <a:ext uri="{FF2B5EF4-FFF2-40B4-BE49-F238E27FC236}">
                <a16:creationId xmlns="" xmlns:a16="http://schemas.microsoft.com/office/drawing/2014/main" id="{3E914B6A-34FF-4E2D-8DB2-84E3A128871F}"/>
              </a:ext>
            </a:extLst>
          </p:cNvPr>
          <p:cNvSpPr>
            <a:spLocks noGrp="1"/>
          </p:cNvSpPr>
          <p:nvPr>
            <p:ph idx="1"/>
          </p:nvPr>
        </p:nvSpPr>
        <p:spPr/>
        <p:txBody>
          <a:bodyPr/>
          <a:lstStyle/>
          <a:p>
            <a:r>
              <a:rPr lang="sv-SE" dirty="0"/>
              <a:t>Det finns en rätt utbredd upplevelse hos personer som behandlas för t ex depressioner att </a:t>
            </a:r>
            <a:r>
              <a:rPr lang="sv-SE" dirty="0" err="1"/>
              <a:t>medi-cineringen</a:t>
            </a:r>
            <a:r>
              <a:rPr lang="sv-SE" dirty="0"/>
              <a:t> är en form av substitution, dvs att den ersätter något som fattas i hjärnan. Det kan vara en befriande tanke.</a:t>
            </a:r>
          </a:p>
          <a:p>
            <a:r>
              <a:rPr lang="sv-SE" dirty="0"/>
              <a:t>Intressant nog kanske framgångsrik psykoterapi åstadkommer en </a:t>
            </a:r>
            <a:r>
              <a:rPr lang="sv-SE" dirty="0" smtClean="0"/>
              <a:t>mycket likartad</a:t>
            </a:r>
            <a:r>
              <a:rPr lang="sv-SE" dirty="0" smtClean="0"/>
              <a:t> </a:t>
            </a:r>
            <a:r>
              <a:rPr lang="sv-SE" dirty="0"/>
              <a:t>kemisk förändring i hjärnan, men vi skulle väl inte gärna se den som en form av molekylär </a:t>
            </a:r>
            <a:r>
              <a:rPr lang="sv-SE" dirty="0" smtClean="0"/>
              <a:t>ersättningsterapi?</a:t>
            </a:r>
            <a:endParaRPr lang="sv-SE" dirty="0"/>
          </a:p>
        </p:txBody>
      </p:sp>
    </p:spTree>
    <p:extLst>
      <p:ext uri="{BB962C8B-B14F-4D97-AF65-F5344CB8AC3E}">
        <p14:creationId xmlns:p14="http://schemas.microsoft.com/office/powerpoint/2010/main" val="120616727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6193100D-E26F-4C31-AE00-47A8D959839A}"/>
              </a:ext>
            </a:extLst>
          </p:cNvPr>
          <p:cNvSpPr>
            <a:spLocks noGrp="1"/>
          </p:cNvSpPr>
          <p:nvPr>
            <p:ph type="title"/>
          </p:nvPr>
        </p:nvSpPr>
        <p:spPr/>
        <p:txBody>
          <a:bodyPr>
            <a:normAutofit fontScale="90000"/>
          </a:bodyPr>
          <a:lstStyle/>
          <a:p>
            <a:r>
              <a:rPr lang="sv-SE" dirty="0"/>
              <a:t>Etiska frågor kring psykoterapi</a:t>
            </a:r>
          </a:p>
        </p:txBody>
      </p:sp>
      <p:sp>
        <p:nvSpPr>
          <p:cNvPr id="3" name="Platshållare för innehåll 2">
            <a:extLst>
              <a:ext uri="{FF2B5EF4-FFF2-40B4-BE49-F238E27FC236}">
                <a16:creationId xmlns="" xmlns:a16="http://schemas.microsoft.com/office/drawing/2014/main" id="{4C050BC3-A378-4CEA-A90A-03F6672FC759}"/>
              </a:ext>
            </a:extLst>
          </p:cNvPr>
          <p:cNvSpPr>
            <a:spLocks noGrp="1"/>
          </p:cNvSpPr>
          <p:nvPr>
            <p:ph idx="1"/>
          </p:nvPr>
        </p:nvSpPr>
        <p:spPr/>
        <p:txBody>
          <a:bodyPr/>
          <a:lstStyle/>
          <a:p>
            <a:r>
              <a:rPr lang="sv-SE" dirty="0"/>
              <a:t>Vad innebär samtycket? Vad samtycker man till om man inte vet ”var resan slutar”?</a:t>
            </a:r>
          </a:p>
          <a:p>
            <a:r>
              <a:rPr lang="sv-SE" dirty="0"/>
              <a:t>Är de som går in i terapier klara över </a:t>
            </a:r>
            <a:r>
              <a:rPr lang="sv-SE" dirty="0" smtClean="0"/>
              <a:t>de </a:t>
            </a:r>
            <a:r>
              <a:rPr lang="sv-SE" dirty="0"/>
              <a:t>potentiellt allvarliga biverkningar som finns?</a:t>
            </a:r>
          </a:p>
          <a:p>
            <a:r>
              <a:rPr lang="sv-SE" dirty="0"/>
              <a:t>Evidens gäller metoder, men resultat beror av enheten patient/metod/terapeut. Betyder detta att terapier kommer att förbli vågspel? I högre grad än medicinering?</a:t>
            </a:r>
          </a:p>
        </p:txBody>
      </p:sp>
    </p:spTree>
    <p:extLst>
      <p:ext uri="{BB962C8B-B14F-4D97-AF65-F5344CB8AC3E}">
        <p14:creationId xmlns:p14="http://schemas.microsoft.com/office/powerpoint/2010/main" val="2889805244"/>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Stad">
  <a:themeElements>
    <a:clrScheme name="Capital">
      <a:dk1>
        <a:srgbClr val="000000"/>
      </a:dk1>
      <a:lt1>
        <a:srgbClr val="FFFFFF"/>
      </a:lt1>
      <a:dk2>
        <a:srgbClr val="6F6D5D"/>
      </a:dk2>
      <a:lt2>
        <a:srgbClr val="7C8F97"/>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C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Stad.thmx</Template>
  <TotalTime>191</TotalTime>
  <Words>965</Words>
  <Application>Microsoft Macintosh PowerPoint</Application>
  <PresentationFormat>Bildspel på skärmen (4:3)</PresentationFormat>
  <Paragraphs>53</Paragraphs>
  <Slides>13</Slides>
  <Notes>1</Notes>
  <HiddenSlides>0</HiddenSlides>
  <MMClips>0</MMClips>
  <ScaleCrop>false</ScaleCrop>
  <HeadingPairs>
    <vt:vector size="4" baseType="variant">
      <vt:variant>
        <vt:lpstr>Tema</vt:lpstr>
      </vt:variant>
      <vt:variant>
        <vt:i4>1</vt:i4>
      </vt:variant>
      <vt:variant>
        <vt:lpstr>Bildrubriker</vt:lpstr>
      </vt:variant>
      <vt:variant>
        <vt:i4>13</vt:i4>
      </vt:variant>
    </vt:vector>
  </HeadingPairs>
  <TitlesOfParts>
    <vt:vector size="14" baseType="lpstr">
      <vt:lpstr>Stad</vt:lpstr>
      <vt:lpstr>Några reflektioner kring psykoterapiers etik och filosofi</vt:lpstr>
      <vt:lpstr>Dr Relling och livslögnen</vt:lpstr>
      <vt:lpstr>Insikt och/eller symptombefrielse</vt:lpstr>
      <vt:lpstr>Descartes igen?</vt:lpstr>
      <vt:lpstr>Att tänka, känna och därmed handla annorlunda</vt:lpstr>
      <vt:lpstr>Psykoterapi vs piller</vt:lpstr>
      <vt:lpstr>Frågor</vt:lpstr>
      <vt:lpstr>Substitutionstanken</vt:lpstr>
      <vt:lpstr>Etiska frågor kring psykoterapi</vt:lpstr>
      <vt:lpstr>Brukarinflytande (patientautonomi)</vt:lpstr>
      <vt:lpstr>Tuffa prioriteringar</vt:lpstr>
      <vt:lpstr> Medicinering som psykoterapi</vt:lpstr>
      <vt:lpstr>Några slutsatser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Medvetandet, orden, molekylerna  </dc:title>
  <dc:creator>Rolf Ahlzén</dc:creator>
  <cp:lastModifiedBy>Rolf Ahlzén</cp:lastModifiedBy>
  <cp:revision>27</cp:revision>
  <dcterms:created xsi:type="dcterms:W3CDTF">2017-09-16T07:14:41Z</dcterms:created>
  <dcterms:modified xsi:type="dcterms:W3CDTF">2017-10-26T07:51:02Z</dcterms:modified>
</cp:coreProperties>
</file>