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205E4-7F8F-CC43-A9E6-DCAE06E427C0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9DBFC-564A-4341-BB7C-3798A1BB495D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0703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v.wikipedia.org/wiki/Verklighet" TargetMode="External"/><Relationship Id="rId4" Type="http://schemas.openxmlformats.org/officeDocument/2006/relationships/hyperlink" Target="https://sv.wikipedia.org/wiki/Kunskap" TargetMode="External"/><Relationship Id="rId5" Type="http://schemas.openxmlformats.org/officeDocument/2006/relationships/hyperlink" Target="https://sv.wikipedia.org/wiki/Sanning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F9DBFC-564A-4341-BB7C-3798A1BB495D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27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Retorikens beståndsdelar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Loggos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Pathos</a:t>
            </a:r>
            <a:r>
              <a:rPr lang="sv-SE" baseline="0" dirty="0" smtClean="0"/>
              <a:t> och </a:t>
            </a:r>
            <a:r>
              <a:rPr lang="sv-SE" baseline="0" dirty="0" err="1" smtClean="0"/>
              <a:t>Ethos</a:t>
            </a:r>
            <a:r>
              <a:rPr lang="sv-SE" baseline="0" dirty="0" smtClean="0"/>
              <a:t>. </a:t>
            </a:r>
            <a:r>
              <a:rPr lang="sv-SE" dirty="0" smtClean="0"/>
              <a:t>"Finns det någon </a:t>
            </a:r>
            <a:r>
              <a:rPr lang="sv-SE" dirty="0" smtClean="0">
                <a:hlinkClick r:id="rId3" tooltip="Verklighet"/>
              </a:rPr>
              <a:t>verklighet</a:t>
            </a:r>
            <a:r>
              <a:rPr lang="sv-SE" dirty="0" smtClean="0"/>
              <a:t> utanför mina tankar?", "Vad är </a:t>
            </a:r>
            <a:r>
              <a:rPr lang="sv-SE" dirty="0" smtClean="0">
                <a:hlinkClick r:id="rId4" tooltip="Kunskap"/>
              </a:rPr>
              <a:t>kunskap</a:t>
            </a:r>
            <a:r>
              <a:rPr lang="sv-SE" dirty="0" smtClean="0"/>
              <a:t>?", "Vad är </a:t>
            </a:r>
            <a:r>
              <a:rPr lang="sv-SE" dirty="0" smtClean="0">
                <a:hlinkClick r:id="rId5" tooltip="Sanning"/>
              </a:rPr>
              <a:t>sanning</a:t>
            </a:r>
            <a:r>
              <a:rPr lang="sv-SE" dirty="0" smtClean="0"/>
              <a:t>?", "Vad gör en handling värdefull?"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F9DBFC-564A-4341-BB7C-3798A1BB495D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752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84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57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89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09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73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536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9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829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454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135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628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A0CDA-AC5B-2247-9ECB-218992D093E2}" type="datetimeFigureOut">
              <a:rPr lang="sv-SE" smtClean="0"/>
              <a:t>17-10-26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8C1D0-2287-3349-A886-F7637F08C6B9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706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7588" y="0"/>
            <a:ext cx="8795643" cy="1470025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/>
            </a:r>
            <a:br>
              <a:rPr lang="sv-SE" sz="3600" dirty="0"/>
            </a:br>
            <a:r>
              <a:rPr lang="sv-SE" sz="3600" dirty="0"/>
              <a:t> </a:t>
            </a:r>
            <a:br>
              <a:rPr lang="sv-SE" sz="3600" dirty="0"/>
            </a:br>
            <a:r>
              <a:rPr lang="sv-SE" sz="3600" dirty="0"/>
              <a:t>Psykoterapin, </a:t>
            </a:r>
            <a:r>
              <a:rPr lang="sv-SE" sz="3600" dirty="0" smtClean="0"/>
              <a:t>medvetandet </a:t>
            </a:r>
            <a:r>
              <a:rPr lang="sv-SE" sz="3600" dirty="0"/>
              <a:t>och </a:t>
            </a:r>
            <a:r>
              <a:rPr lang="sv-SE" sz="3600" dirty="0" smtClean="0"/>
              <a:t>hjärnan </a:t>
            </a:r>
            <a:r>
              <a:rPr lang="sv-SE" sz="3600" dirty="0"/>
              <a:t/>
            </a:r>
            <a:br>
              <a:rPr lang="sv-SE" sz="3600" dirty="0"/>
            </a:br>
            <a:r>
              <a:rPr lang="sv-SE" sz="3600" dirty="0" smtClean="0"/>
              <a:t>psykologiska </a:t>
            </a:r>
            <a:r>
              <a:rPr lang="sv-SE" sz="3600" dirty="0"/>
              <a:t>och filosofiska </a:t>
            </a:r>
            <a:r>
              <a:rPr lang="sv-SE" sz="3600" dirty="0" smtClean="0"/>
              <a:t>aspekter													</a:t>
            </a:r>
            <a:r>
              <a:rPr lang="sv-SE" sz="3100" dirty="0" smtClean="0"/>
              <a:t>2017 10 26</a:t>
            </a:r>
            <a:endParaRPr lang="sv-SE" sz="31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292485" y="3357079"/>
            <a:ext cx="6126157" cy="1752600"/>
          </a:xfrm>
        </p:spPr>
        <p:txBody>
          <a:bodyPr>
            <a:noAutofit/>
          </a:bodyPr>
          <a:lstStyle/>
          <a:p>
            <a:r>
              <a:rPr lang="sv-SE" sz="2400" i="1" dirty="0" smtClean="0"/>
              <a:t>Svensk Förening för Filosofi och Psykiatri </a:t>
            </a:r>
          </a:p>
          <a:p>
            <a:r>
              <a:rPr lang="sv-SE" sz="2400" i="1" dirty="0" smtClean="0"/>
              <a:t>(</a:t>
            </a:r>
            <a:r>
              <a:rPr lang="sv-SE" sz="2400" i="1" dirty="0" err="1" smtClean="0"/>
              <a:t>SFFP.se</a:t>
            </a:r>
            <a:r>
              <a:rPr lang="sv-SE" sz="2400" i="1" dirty="0" smtClean="0"/>
              <a:t>) </a:t>
            </a:r>
          </a:p>
          <a:p>
            <a:r>
              <a:rPr lang="sv-SE" sz="2400" i="1" dirty="0" smtClean="0"/>
              <a:t>Svenska Psykiatriska Föreningen </a:t>
            </a:r>
          </a:p>
          <a:p>
            <a:r>
              <a:rPr lang="sv-SE" sz="2400" i="1" dirty="0" smtClean="0"/>
              <a:t>(SPF)</a:t>
            </a:r>
            <a:endParaRPr lang="sv-SE" sz="2400" dirty="0"/>
          </a:p>
        </p:txBody>
      </p:sp>
      <p:pic>
        <p:nvPicPr>
          <p:cNvPr id="6" name="Bildobjekt 5" descr="Plato_Aristotle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88" y="1941027"/>
            <a:ext cx="3705421" cy="484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347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i="1" dirty="0"/>
              <a:t>Program</a:t>
            </a:r>
            <a:br>
              <a:rPr lang="sv-SE" i="1" dirty="0"/>
            </a:br>
            <a:endParaRPr lang="sv-SE" i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40660"/>
            <a:ext cx="8229600" cy="5314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dirty="0"/>
              <a:t>13.10</a:t>
            </a:r>
          </a:p>
          <a:p>
            <a:r>
              <a:rPr lang="sv-SE" sz="2000" dirty="0"/>
              <a:t>Olika psykoterapier - olika filosofiska grunder/grundantaganden.</a:t>
            </a:r>
          </a:p>
          <a:p>
            <a:pPr marL="0" indent="0">
              <a:buNone/>
            </a:pPr>
            <a:r>
              <a:rPr lang="sv-SE" sz="2000" dirty="0" smtClean="0"/>
              <a:t>		En </a:t>
            </a:r>
            <a:r>
              <a:rPr lang="sv-SE" sz="2000" dirty="0"/>
              <a:t>överblick av forskning, design och utfallsmått.</a:t>
            </a:r>
          </a:p>
          <a:p>
            <a:pPr marL="0" indent="0">
              <a:buNone/>
            </a:pPr>
            <a:r>
              <a:rPr lang="sv-SE" sz="2000" dirty="0" smtClean="0"/>
              <a:t>		</a:t>
            </a:r>
            <a:r>
              <a:rPr lang="sv-SE" sz="2000" dirty="0"/>
              <a:t>Anne H </a:t>
            </a:r>
            <a:r>
              <a:rPr lang="sv-SE" sz="2000" dirty="0" smtClean="0"/>
              <a:t>Berman</a:t>
            </a:r>
            <a:endParaRPr lang="sv-SE" sz="2000" dirty="0"/>
          </a:p>
          <a:p>
            <a:pPr marL="0" indent="0">
              <a:buNone/>
            </a:pPr>
            <a:r>
              <a:rPr lang="sv-SE" sz="2000" dirty="0"/>
              <a:t>13.40</a:t>
            </a:r>
          </a:p>
          <a:p>
            <a:r>
              <a:rPr lang="sv-SE" sz="2000" dirty="0"/>
              <a:t>Faktaresistens – från ett filosofiskt och ett psykologiskt perspektiv.</a:t>
            </a:r>
          </a:p>
          <a:p>
            <a:pPr marL="0" indent="0">
              <a:buNone/>
            </a:pPr>
            <a:r>
              <a:rPr lang="sv-SE" sz="2000" dirty="0" smtClean="0"/>
              <a:t>		Åsa </a:t>
            </a:r>
            <a:r>
              <a:rPr lang="sv-SE" sz="2000" dirty="0" err="1"/>
              <a:t>Wikforss</a:t>
            </a:r>
            <a:r>
              <a:rPr lang="sv-SE" sz="2000" dirty="0"/>
              <a:t> och Helge </a:t>
            </a:r>
            <a:r>
              <a:rPr lang="sv-SE" sz="2000" dirty="0" smtClean="0"/>
              <a:t>Malmgren</a:t>
            </a:r>
            <a:endParaRPr lang="sv-SE" sz="2000" dirty="0"/>
          </a:p>
          <a:p>
            <a:pPr marL="0" indent="0">
              <a:buNone/>
            </a:pPr>
            <a:r>
              <a:rPr lang="sv-SE" sz="2000" dirty="0"/>
              <a:t>14.25</a:t>
            </a:r>
          </a:p>
          <a:p>
            <a:r>
              <a:rPr lang="sv-SE" sz="2000" dirty="0"/>
              <a:t>Arm- och </a:t>
            </a:r>
            <a:r>
              <a:rPr lang="sv-SE" sz="2000" dirty="0" err="1" smtClean="0"/>
              <a:t>bensträckare</a:t>
            </a:r>
            <a:endParaRPr lang="sv-SE" sz="2000" dirty="0"/>
          </a:p>
          <a:p>
            <a:pPr marL="914400" lvl="2" indent="0">
              <a:buNone/>
            </a:pPr>
            <a:r>
              <a:rPr lang="sv-SE" sz="2000" dirty="0" smtClean="0"/>
              <a:t>Lena Lundström</a:t>
            </a:r>
          </a:p>
          <a:p>
            <a:pPr marL="0" indent="0">
              <a:buNone/>
            </a:pPr>
            <a:r>
              <a:rPr lang="sv-SE" sz="2000" dirty="0" smtClean="0"/>
              <a:t>14.30</a:t>
            </a:r>
            <a:r>
              <a:rPr lang="sv-SE" sz="2000" dirty="0"/>
              <a:t> </a:t>
            </a:r>
          </a:p>
          <a:p>
            <a:r>
              <a:rPr lang="sv-SE" sz="2000" dirty="0"/>
              <a:t>Vad vet vi idag om psykoterapi? Hur fungerar psykoterapi? Finns evidens för effekter</a:t>
            </a:r>
            <a:r>
              <a:rPr lang="sv-SE" sz="2000" dirty="0" smtClean="0"/>
              <a:t>?</a:t>
            </a:r>
          </a:p>
          <a:p>
            <a:pPr marL="0" indent="0">
              <a:buNone/>
            </a:pPr>
            <a:r>
              <a:rPr lang="sv-SE" sz="2000" dirty="0"/>
              <a:t>	</a:t>
            </a:r>
            <a:r>
              <a:rPr lang="sv-SE" sz="2000" dirty="0" smtClean="0"/>
              <a:t>	Rolf Sandell</a:t>
            </a:r>
          </a:p>
          <a:p>
            <a:pPr marL="0" indent="0">
              <a:buNone/>
            </a:pPr>
            <a:r>
              <a:rPr lang="sv-SE" sz="2000" dirty="0" smtClean="0"/>
              <a:t>15.00 </a:t>
            </a:r>
          </a:p>
          <a:p>
            <a:r>
              <a:rPr lang="sv-SE" sz="2000" dirty="0" smtClean="0"/>
              <a:t>Kaffe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924092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i="1" dirty="0" smtClean="0"/>
              <a:t>Program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40660"/>
            <a:ext cx="8229600" cy="53147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dirty="0"/>
              <a:t>15.25</a:t>
            </a:r>
          </a:p>
          <a:p>
            <a:r>
              <a:rPr lang="sv-SE" sz="2000" dirty="0"/>
              <a:t>Mål för psykoterapi - etiska aspekter.</a:t>
            </a:r>
          </a:p>
          <a:p>
            <a:pPr marL="0" indent="0">
              <a:buNone/>
            </a:pPr>
            <a:r>
              <a:rPr lang="sv-SE" sz="2000" dirty="0" smtClean="0"/>
              <a:t>		Rolf </a:t>
            </a:r>
            <a:r>
              <a:rPr lang="sv-SE" sz="2000" dirty="0" err="1" smtClean="0"/>
              <a:t>Ahlzén</a:t>
            </a:r>
            <a:endParaRPr lang="sv-SE" sz="2000" dirty="0"/>
          </a:p>
          <a:p>
            <a:pPr marL="0" indent="0">
              <a:buNone/>
            </a:pPr>
            <a:r>
              <a:rPr lang="sv-SE" sz="2000" dirty="0"/>
              <a:t>15.55</a:t>
            </a:r>
          </a:p>
          <a:p>
            <a:r>
              <a:rPr lang="sv-SE" sz="2000" dirty="0"/>
              <a:t>Filosofen kommenterar.</a:t>
            </a:r>
          </a:p>
          <a:p>
            <a:pPr marL="0" indent="0">
              <a:buNone/>
            </a:pPr>
            <a:r>
              <a:rPr lang="sv-SE" sz="2000" dirty="0" smtClean="0"/>
              <a:t>		Helge Malmgren</a:t>
            </a:r>
            <a:r>
              <a:rPr lang="sv-SE" sz="2000" dirty="0"/>
              <a:t> </a:t>
            </a:r>
          </a:p>
          <a:p>
            <a:pPr marL="0" indent="0">
              <a:buNone/>
            </a:pPr>
            <a:r>
              <a:rPr lang="sv-SE" sz="2000" dirty="0"/>
              <a:t>16.30</a:t>
            </a:r>
          </a:p>
          <a:p>
            <a:r>
              <a:rPr lang="sv-SE" sz="2000" dirty="0"/>
              <a:t>Allmän </a:t>
            </a:r>
            <a:r>
              <a:rPr lang="sv-SE" sz="2000" dirty="0" smtClean="0"/>
              <a:t>diskussion</a:t>
            </a:r>
            <a:endParaRPr lang="sv-SE" sz="2000" dirty="0"/>
          </a:p>
          <a:p>
            <a:endParaRPr lang="sv-SE" sz="2000" dirty="0"/>
          </a:p>
          <a:p>
            <a:pPr marL="0" indent="0">
              <a:buNone/>
            </a:pPr>
            <a:r>
              <a:rPr lang="sv-SE" sz="2000" dirty="0"/>
              <a:t>16.50  </a:t>
            </a:r>
          </a:p>
          <a:p>
            <a:r>
              <a:rPr lang="sv-SE" sz="2000" dirty="0"/>
              <a:t>Slutord. </a:t>
            </a:r>
          </a:p>
          <a:p>
            <a:pPr marL="0" indent="0">
              <a:buNone/>
            </a:pPr>
            <a:r>
              <a:rPr lang="sv-SE" sz="2000" dirty="0" smtClean="0"/>
              <a:t>		Alexander Wilczek</a:t>
            </a:r>
            <a:endParaRPr lang="sv-SE" sz="2000" dirty="0"/>
          </a:p>
          <a:p>
            <a:pPr marL="0" indent="0">
              <a:buNone/>
            </a:pPr>
            <a:r>
              <a:rPr lang="sv-SE" sz="2000" dirty="0"/>
              <a:t>17.00  Avslut.</a:t>
            </a:r>
            <a:r>
              <a:rPr lang="sv-SE" sz="2000" dirty="0" smtClean="0">
                <a:effectLst/>
              </a:rPr>
              <a:t>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879215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  </a:t>
            </a:r>
            <a:endParaRPr lang="sv-SE" dirty="0"/>
          </a:p>
        </p:txBody>
      </p:sp>
      <p:pic>
        <p:nvPicPr>
          <p:cNvPr id="4" name="Platshållare för innehåll 3" descr="Aristoteles1-1050x700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3" b="8753"/>
          <a:stretch>
            <a:fillRect/>
          </a:stretch>
        </p:blipFill>
        <p:spPr>
          <a:xfrm>
            <a:off x="-97016" y="-11042"/>
            <a:ext cx="12469965" cy="6941547"/>
          </a:xfrm>
        </p:spPr>
      </p:pic>
      <p:sp>
        <p:nvSpPr>
          <p:cNvPr id="5" name="textruta 4"/>
          <p:cNvSpPr txBox="1"/>
          <p:nvPr/>
        </p:nvSpPr>
        <p:spPr>
          <a:xfrm>
            <a:off x="1019416" y="641796"/>
            <a:ext cx="153945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000" dirty="0" err="1" smtClean="0">
                <a:solidFill>
                  <a:srgbClr val="FFFFFF"/>
                </a:solidFill>
              </a:rPr>
              <a:t>sffp.se</a:t>
            </a:r>
            <a:endParaRPr lang="sv-SE" sz="4000" dirty="0" smtClean="0">
              <a:solidFill>
                <a:srgbClr val="FFFFFF"/>
              </a:solidFill>
            </a:endParaRPr>
          </a:p>
          <a:p>
            <a:endParaRPr lang="sv-SE" sz="2800" dirty="0"/>
          </a:p>
        </p:txBody>
      </p:sp>
      <p:sp>
        <p:nvSpPr>
          <p:cNvPr id="6" name="textruta 5"/>
          <p:cNvSpPr txBox="1"/>
          <p:nvPr/>
        </p:nvSpPr>
        <p:spPr>
          <a:xfrm>
            <a:off x="457200" y="1801319"/>
            <a:ext cx="30097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000" dirty="0" smtClean="0">
                <a:solidFill>
                  <a:srgbClr val="FFFFFF"/>
                </a:solidFill>
              </a:rPr>
              <a:t>Tack för idag!</a:t>
            </a:r>
          </a:p>
        </p:txBody>
      </p:sp>
    </p:spTree>
    <p:extLst>
      <p:ext uri="{BB962C8B-B14F-4D97-AF65-F5344CB8AC3E}">
        <p14:creationId xmlns:p14="http://schemas.microsoft.com/office/powerpoint/2010/main" val="809919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5713</TotalTime>
  <Words>85</Words>
  <Application>Microsoft Macintosh PowerPoint</Application>
  <PresentationFormat>Bildspel på skärmen (4:3)</PresentationFormat>
  <Paragraphs>41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Office-tema</vt:lpstr>
      <vt:lpstr>   Psykoterapin, medvetandet och hjärnan  psykologiska och filosofiska aspekter             2017 10 26</vt:lpstr>
      <vt:lpstr>Program </vt:lpstr>
      <vt:lpstr>Program </vt:lpstr>
      <vt:lpstr>  </vt:lpstr>
    </vt:vector>
  </TitlesOfParts>
  <Company>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Psykoterapin, medvetandet och hjärnan.  Psykologiska och filosofiska aspekter. 2017 10 26</dc:title>
  <dc:creator>Alexander Wilczek</dc:creator>
  <cp:lastModifiedBy>Alexander Wilczek</cp:lastModifiedBy>
  <cp:revision>19</cp:revision>
  <dcterms:created xsi:type="dcterms:W3CDTF">2017-10-22T09:37:14Z</dcterms:created>
  <dcterms:modified xsi:type="dcterms:W3CDTF">2017-10-26T17:46:43Z</dcterms:modified>
</cp:coreProperties>
</file>