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6" r:id="rId10"/>
    <p:sldId id="267" r:id="rId11"/>
    <p:sldId id="268" r:id="rId12"/>
    <p:sldId id="269" r:id="rId13"/>
    <p:sldId id="300" r:id="rId14"/>
    <p:sldId id="270" r:id="rId15"/>
    <p:sldId id="272" r:id="rId16"/>
    <p:sldId id="280" r:id="rId17"/>
    <p:sldId id="283" r:id="rId18"/>
    <p:sldId id="286" r:id="rId19"/>
    <p:sldId id="297" r:id="rId20"/>
    <p:sldId id="287" r:id="rId21"/>
    <p:sldId id="289" r:id="rId22"/>
    <p:sldId id="302" r:id="rId23"/>
    <p:sldId id="291" r:id="rId24"/>
    <p:sldId id="294" r:id="rId25"/>
    <p:sldId id="303" r:id="rId26"/>
    <p:sldId id="295" r:id="rId27"/>
    <p:sldId id="298" r:id="rId2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AAA32-D80B-4D8A-96B2-18CDFDDA81EC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626D-52D2-4465-B36F-A433E03EC1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86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04D659-F03C-48EF-B67C-E8512AE9D590}" type="slidenum">
              <a:rPr lang="sv-SE" altLang="sv-SE" sz="1200"/>
              <a:pPr eaLnBrk="1" hangingPunct="1"/>
              <a:t>1</a:t>
            </a:fld>
            <a:endParaRPr lang="sv-SE" altLang="sv-SE" sz="120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424E0D-1386-495F-8171-E4B8BA5927D5}" type="slidenum">
              <a:rPr lang="sv-SE" altLang="sv-SE" sz="1200"/>
              <a:pPr eaLnBrk="1" hangingPunct="1"/>
              <a:t>23</a:t>
            </a:fld>
            <a:endParaRPr lang="sv-SE" altLang="sv-SE" sz="1200"/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4BA0C3-E495-407C-B229-8183E95D0D9B}" type="slidenum">
              <a:rPr lang="sv-SE" altLang="sv-SE" sz="1200"/>
              <a:pPr eaLnBrk="1" hangingPunct="1"/>
              <a:t>24</a:t>
            </a:fld>
            <a:endParaRPr lang="sv-SE" altLang="sv-SE" sz="1200"/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A643B9-ADA3-44FD-9C4C-66C6CFB50E65}" type="slidenum">
              <a:rPr lang="sv-SE" altLang="sv-SE" sz="1200"/>
              <a:pPr eaLnBrk="1" hangingPunct="1"/>
              <a:t>26</a:t>
            </a:fld>
            <a:endParaRPr lang="sv-SE" altLang="sv-SE" sz="1200"/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0D9153-F910-4BCE-BA10-7FDAE3F2E8F3}" type="slidenum">
              <a:rPr lang="sv-SE" altLang="sv-SE" sz="1200"/>
              <a:pPr eaLnBrk="1" hangingPunct="1"/>
              <a:t>2</a:t>
            </a:fld>
            <a:endParaRPr lang="sv-SE" altLang="sv-SE" sz="1200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388BCA-840B-4232-825B-9BE3E442692A}" type="slidenum">
              <a:rPr lang="sv-SE" altLang="sv-SE" sz="1200"/>
              <a:pPr eaLnBrk="1" hangingPunct="1"/>
              <a:t>3</a:t>
            </a:fld>
            <a:endParaRPr lang="sv-SE" altLang="sv-SE" sz="1200"/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317FC2-521F-4143-ACA3-E4AFAC0F6A63}" type="slidenum">
              <a:rPr lang="sv-SE" altLang="sv-SE" sz="1200"/>
              <a:pPr eaLnBrk="1" hangingPunct="1"/>
              <a:t>5</a:t>
            </a:fld>
            <a:endParaRPr lang="sv-SE" altLang="sv-SE" sz="120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75EA21-506E-4759-8FB5-5220FD9A2B10}" type="slidenum">
              <a:rPr lang="sv-SE" altLang="sv-SE" sz="1200"/>
              <a:pPr eaLnBrk="1" hangingPunct="1"/>
              <a:t>11</a:t>
            </a:fld>
            <a:endParaRPr lang="sv-SE" altLang="sv-SE" sz="1200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7B47D5-24A6-4115-ADC7-1F4D062BA2B5}" type="slidenum">
              <a:rPr lang="sv-SE" altLang="sv-SE" sz="1200"/>
              <a:pPr eaLnBrk="1" hangingPunct="1"/>
              <a:t>12</a:t>
            </a:fld>
            <a:endParaRPr lang="sv-SE" altLang="sv-SE" sz="120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685BE-B510-4EE0-95A6-F21A70661FC5}" type="slidenum">
              <a:rPr lang="sv-SE"/>
              <a:pPr/>
              <a:t>14</a:t>
            </a:fld>
            <a:endParaRPr lang="sv-SE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484869-58FC-441A-96B4-9E3E5E68AA5A}" type="slidenum">
              <a:rPr lang="sv-SE" altLang="sv-SE" sz="1200"/>
              <a:pPr eaLnBrk="1" hangingPunct="1"/>
              <a:t>15</a:t>
            </a:fld>
            <a:endParaRPr lang="sv-SE" altLang="sv-SE" sz="1200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8B928D-A32F-4B4F-A1B0-DFF62D62DDB7}" type="slidenum">
              <a:rPr lang="sv-SE" altLang="sv-SE" sz="1200"/>
              <a:pPr eaLnBrk="1" hangingPunct="1"/>
              <a:t>18</a:t>
            </a:fld>
            <a:endParaRPr lang="sv-SE" altLang="sv-SE" sz="1200"/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2F23-1DF6-4314-8F35-2B66FAA1DF54}" type="datetime1">
              <a:rPr lang="sv-SE" smtClean="0"/>
              <a:t>2017-10-26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25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3761-57CB-41B9-88E8-4B23E1933FF9}" type="datetime1">
              <a:rPr lang="sv-SE" smtClean="0"/>
              <a:t>2017-10-26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56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64EA-EDE8-4260-8AC6-404DF3B3C0D7}" type="datetime1">
              <a:rPr lang="sv-SE" smtClean="0"/>
              <a:t>2017-10-26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34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C5CB-F612-45DD-AD53-7F3FDBD8CD8B}" type="datetime1">
              <a:rPr lang="sv-SE" smtClean="0"/>
              <a:t>2017-10-26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40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637-02C4-4F73-A0A4-DF8EE1355652}" type="datetime1">
              <a:rPr lang="sv-SE" smtClean="0"/>
              <a:t>2017-10-26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95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2770-71EF-4657-81D9-53B86A9BEA3A}" type="datetime1">
              <a:rPr lang="sv-SE" smtClean="0"/>
              <a:t>2017-10-26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0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9AFC-D191-4267-B7D3-E2A4FB1933D0}" type="datetime1">
              <a:rPr lang="sv-SE" smtClean="0"/>
              <a:t>2017-10-26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68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144-C04B-427B-A7B7-A04E88A8F96C}" type="datetime1">
              <a:rPr lang="sv-SE" smtClean="0"/>
              <a:t>2017-10-26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27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68C3-BDA0-4B23-A451-3A1EC1837AD2}" type="datetime1">
              <a:rPr lang="sv-SE" smtClean="0"/>
              <a:t>2017-10-26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05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701-9982-4B44-8CD1-B53DFFDB6DBF}" type="datetime1">
              <a:rPr lang="sv-SE" smtClean="0"/>
              <a:t>2017-10-26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32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025E-A17B-4BD6-B1C4-F6D672CFFAFA}" type="datetime1">
              <a:rPr lang="sv-SE" smtClean="0"/>
              <a:t>2017-10-26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2F24-EE7A-4A6F-84EA-69BC7B163067}" type="datetime1">
              <a:rPr lang="sv-SE" smtClean="0"/>
              <a:t>2017-10-26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A66A-B38B-448C-8593-F8B5055C11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42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365104"/>
            <a:ext cx="82296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sv-SE" altLang="sv-SE" sz="4800" b="1" dirty="0" smtClean="0"/>
              <a:t>Vad </a:t>
            </a:r>
            <a:r>
              <a:rPr lang="sv-SE" altLang="sv-SE" sz="4800" b="1" i="1" dirty="0" smtClean="0"/>
              <a:t>vet</a:t>
            </a:r>
            <a:r>
              <a:rPr lang="sv-SE" altLang="sv-SE" sz="4800" b="1" dirty="0" smtClean="0"/>
              <a:t> vi idag om psykoterapi?</a:t>
            </a:r>
            <a:br>
              <a:rPr lang="sv-SE" altLang="sv-SE" sz="4800" b="1" dirty="0" smtClean="0"/>
            </a:br>
            <a:r>
              <a:rPr lang="sv-SE" altLang="sv-SE" sz="4800" b="1" dirty="0"/>
              <a:t/>
            </a:r>
            <a:br>
              <a:rPr lang="sv-SE" altLang="sv-SE" sz="4800" b="1" dirty="0"/>
            </a:br>
            <a:r>
              <a:rPr lang="sv-SE" altLang="sv-SE" sz="4000" b="1" dirty="0" smtClean="0"/>
              <a:t>Rolf Sandell</a:t>
            </a:r>
            <a:r>
              <a:rPr lang="sv-SE" altLang="sv-SE" sz="4800" b="1" dirty="0" smtClean="0"/>
              <a:t/>
            </a:r>
            <a:br>
              <a:rPr lang="sv-SE" altLang="sv-SE" sz="4800" b="1" dirty="0" smtClean="0"/>
            </a:br>
            <a:r>
              <a:rPr lang="sv-SE" altLang="sv-SE" sz="4800" b="1" dirty="0" smtClean="0"/>
              <a:t/>
            </a:r>
            <a:br>
              <a:rPr lang="sv-SE" altLang="sv-SE" sz="4800" b="1" dirty="0" smtClean="0"/>
            </a:br>
            <a:r>
              <a:rPr lang="sv-SE" altLang="sv-SE" sz="4800" b="1" dirty="0" smtClean="0"/>
              <a:t/>
            </a:r>
            <a:br>
              <a:rPr lang="sv-SE" altLang="sv-SE" sz="4800" b="1" dirty="0" smtClean="0"/>
            </a:br>
            <a:r>
              <a:rPr lang="sv-SE" altLang="sv-SE" sz="4800" b="1" dirty="0" smtClean="0"/>
              <a:t/>
            </a:r>
            <a:br>
              <a:rPr lang="sv-SE" altLang="sv-SE" sz="4800" b="1" dirty="0" smtClean="0"/>
            </a:br>
            <a:r>
              <a:rPr lang="sv-SE" altLang="sv-SE" sz="3100" dirty="0" smtClean="0"/>
              <a:t>Stockholm 26 oktober 2017</a:t>
            </a:r>
            <a:br>
              <a:rPr lang="sv-SE" altLang="sv-SE" sz="3100" dirty="0" smtClean="0"/>
            </a:br>
            <a:r>
              <a:rPr lang="sv-SE" altLang="sv-SE" sz="4800" b="1" dirty="0" smtClean="0"/>
              <a:t/>
            </a:r>
            <a:br>
              <a:rPr lang="sv-SE" altLang="sv-SE" sz="4800" b="1" dirty="0" smtClean="0"/>
            </a:br>
            <a:r>
              <a:rPr lang="sv-SE" altLang="sv-SE" sz="4800" b="1" dirty="0"/>
              <a:t/>
            </a:r>
            <a:br>
              <a:rPr lang="sv-SE" altLang="sv-SE" sz="4800" b="1" dirty="0"/>
            </a:br>
            <a:r>
              <a:rPr lang="sv-SE" altLang="sv-SE" sz="4800" b="1" dirty="0" smtClean="0"/>
              <a:t/>
            </a:r>
            <a:br>
              <a:rPr lang="sv-SE" altLang="sv-SE" sz="4800" b="1" dirty="0" smtClean="0"/>
            </a:br>
            <a:endParaRPr lang="sv-SE" altLang="sv-SE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044078892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sv-SE" sz="4800" b="1" i="1" dirty="0" smtClean="0"/>
              <a:t>En nödvändig insikt:</a:t>
            </a:r>
            <a:endParaRPr lang="sv-SE" sz="4800" b="1" i="1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24936" cy="1752600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14800" dirty="0" smtClean="0">
                <a:solidFill>
                  <a:schemeClr val="tx1"/>
                </a:solidFill>
              </a:rPr>
              <a:t>Ca 10% börjar inte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14800" dirty="0" smtClean="0">
                <a:solidFill>
                  <a:schemeClr val="tx1"/>
                </a:solidFill>
              </a:rPr>
              <a:t>Ca 20% avbryter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14800" dirty="0" smtClean="0">
                <a:solidFill>
                  <a:schemeClr val="tx1"/>
                </a:solidFill>
              </a:rPr>
              <a:t>40-50% (av dem som är kvar) förbättras,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14800" dirty="0" smtClean="0">
                <a:solidFill>
                  <a:schemeClr val="tx1"/>
                </a:solidFill>
              </a:rPr>
              <a:t>40-50% förändras inte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14800" dirty="0">
                <a:solidFill>
                  <a:schemeClr val="tx1"/>
                </a:solidFill>
              </a:rPr>
              <a:t>o</a:t>
            </a:r>
            <a:r>
              <a:rPr lang="sv-SE" sz="14800" dirty="0" smtClean="0">
                <a:solidFill>
                  <a:schemeClr val="tx1"/>
                </a:solidFill>
              </a:rPr>
              <a:t>ch 5-10%</a:t>
            </a:r>
            <a:r>
              <a:rPr lang="sv-SE" sz="14800" dirty="0" smtClean="0"/>
              <a:t> </a:t>
            </a:r>
            <a:r>
              <a:rPr lang="sv-SE" sz="14800" i="1" dirty="0" smtClean="0">
                <a:solidFill>
                  <a:srgbClr val="FF0000"/>
                </a:solidFill>
              </a:rPr>
              <a:t>försämras </a:t>
            </a:r>
            <a:r>
              <a:rPr lang="sv-SE" sz="9600" i="1" dirty="0" smtClean="0">
                <a:solidFill>
                  <a:srgbClr val="FF0000"/>
                </a:solidFill>
              </a:rPr>
              <a:t>(fast kanske ca 20%?)</a:t>
            </a:r>
            <a:r>
              <a:rPr lang="sv-SE" sz="9600" dirty="0" smtClean="0"/>
              <a:t/>
            </a:r>
            <a:br>
              <a:rPr lang="sv-SE" sz="9600" dirty="0" smtClean="0"/>
            </a:br>
            <a:endParaRPr lang="sv-SE" sz="9600" dirty="0" smtClean="0"/>
          </a:p>
          <a:p>
            <a:r>
              <a:rPr lang="sv-SE" sz="9600" dirty="0" smtClean="0"/>
              <a:t>(Kraus et al., 2011; Swift et al., 2017</a:t>
            </a:r>
            <a:r>
              <a:rPr lang="sv-SE" sz="9600" dirty="0"/>
              <a:t>)</a:t>
            </a:r>
            <a:endParaRPr lang="sv-SE" sz="9600" dirty="0" smtClean="0">
              <a:solidFill>
                <a:srgbClr val="FF0000"/>
              </a:solidFill>
            </a:endParaRPr>
          </a:p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2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4800" b="1" i="1" dirty="0" smtClean="0"/>
              <a:t>Och den variationen är inte slumpmässig!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v-SE" altLang="sv-SE" dirty="0" smtClean="0"/>
          </a:p>
          <a:p>
            <a:pPr eaLnBrk="1" hangingPunct="1"/>
            <a:endParaRPr lang="sv-SE" altLang="sv-SE" dirty="0" smtClean="0"/>
          </a:p>
          <a:p>
            <a:pPr marL="0" indent="0" eaLnBrk="1" hangingPunct="1">
              <a:buNone/>
            </a:pPr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10930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sv-SE" dirty="0" err="1" smtClean="0"/>
              <a:t>Norcross</a:t>
            </a:r>
            <a:r>
              <a:rPr lang="sv-SE" altLang="sv-SE" dirty="0" smtClean="0"/>
              <a:t> &amp; Lambert, 2006:</a:t>
            </a:r>
          </a:p>
        </p:txBody>
      </p:sp>
      <p:graphicFrame>
        <p:nvGraphicFramePr>
          <p:cNvPr id="4301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19250" y="1268413"/>
          <a:ext cx="586105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Bild" r:id="rId4" imgW="3628339" imgH="3700882" progId="StaticEnhancedMetafile">
                  <p:embed/>
                </p:oleObj>
              </mc:Choice>
              <mc:Fallback>
                <p:oleObj name="Bild" r:id="rId4" imgW="3628339" imgH="3700882" progId="StaticEnhancedMetafil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268413"/>
                        <a:ext cx="586105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3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Rolf Sandell, 2017</a:t>
            </a:r>
            <a:endParaRPr lang="sv-SE"/>
          </a:p>
        </p:txBody>
      </p:sp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90" y="260648"/>
            <a:ext cx="691051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Patienten </a:t>
            </a:r>
            <a:r>
              <a:rPr lang="sv-SE" b="1" dirty="0" smtClean="0"/>
              <a:t>är en </a:t>
            </a:r>
            <a:r>
              <a:rPr lang="sv-SE" b="1" dirty="0"/>
              <a:t>avgörande ”terapeutisk faktor”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8840"/>
            <a:ext cx="7772400" cy="43204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sv-SE" dirty="0"/>
              <a:t>Stödjande omgivning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OK sociala </a:t>
            </a:r>
            <a:r>
              <a:rPr lang="sv-SE" dirty="0"/>
              <a:t>förhållanden</a:t>
            </a:r>
          </a:p>
          <a:p>
            <a:pPr>
              <a:lnSpc>
                <a:spcPct val="90000"/>
              </a:lnSpc>
            </a:pPr>
            <a:r>
              <a:rPr lang="sv-SE" dirty="0"/>
              <a:t>Funktionsnivå </a:t>
            </a:r>
          </a:p>
          <a:p>
            <a:pPr>
              <a:lnSpc>
                <a:spcPct val="90000"/>
              </a:lnSpc>
            </a:pPr>
            <a:r>
              <a:rPr lang="sv-SE" dirty="0"/>
              <a:t>Mentala förutsättningar: ”</a:t>
            </a:r>
            <a:r>
              <a:rPr lang="sv-SE" dirty="0" err="1"/>
              <a:t>jagstyrka</a:t>
            </a:r>
            <a:r>
              <a:rPr lang="sv-SE" dirty="0"/>
              <a:t>”)(PD</a:t>
            </a:r>
          </a:p>
          <a:p>
            <a:pPr>
              <a:lnSpc>
                <a:spcPct val="90000"/>
              </a:lnSpc>
            </a:pPr>
            <a:r>
              <a:rPr lang="sv-SE" dirty="0"/>
              <a:t>Bra relationer (inre och yttre)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Säker anknytning (också till terapeuten)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Optimism/pessimism</a:t>
            </a:r>
            <a:endParaRPr lang="sv-SE" dirty="0"/>
          </a:p>
          <a:p>
            <a:pPr>
              <a:lnSpc>
                <a:spcPct val="90000"/>
              </a:lnSpc>
            </a:pPr>
            <a:r>
              <a:rPr lang="sv-SE" dirty="0" smtClean="0"/>
              <a:t>Preferenser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Förväntningar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”Inre” motivation</a:t>
            </a:r>
            <a:endParaRPr lang="sv-SE" dirty="0"/>
          </a:p>
          <a:p>
            <a:pPr>
              <a:lnSpc>
                <a:spcPct val="90000"/>
              </a:lnSpc>
            </a:pPr>
            <a:r>
              <a:rPr lang="sv-SE" dirty="0" smtClean="0"/>
              <a:t>Självreflektion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Lyckliga (eller olyckliga) tillfälligheter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64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altLang="sv-SE" sz="5000" dirty="0" smtClean="0"/>
              <a:t>De terapeutiska </a:t>
            </a:r>
            <a:r>
              <a:rPr lang="sv-SE" altLang="sv-SE" sz="6000" b="1" dirty="0" smtClean="0"/>
              <a:t>relationerna </a:t>
            </a:r>
            <a:r>
              <a:rPr lang="sv-SE" altLang="sv-SE" sz="6000" dirty="0" smtClean="0"/>
              <a:t>…</a:t>
            </a:r>
          </a:p>
        </p:txBody>
      </p:sp>
      <p:sp>
        <p:nvSpPr>
          <p:cNvPr id="2" name="Underrubrik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Behandlingsalliansen</a:t>
            </a:r>
          </a:p>
          <a:p>
            <a:r>
              <a:rPr lang="sv-SE" dirty="0" smtClean="0"/>
              <a:t>Överföringen/</a:t>
            </a:r>
          </a:p>
          <a:p>
            <a:r>
              <a:rPr lang="sv-SE" dirty="0" smtClean="0"/>
              <a:t>Den reella relationen</a:t>
            </a:r>
          </a:p>
          <a:p>
            <a:r>
              <a:rPr lang="sv-SE" dirty="0" smtClean="0"/>
              <a:t>Den </a:t>
            </a:r>
            <a:r>
              <a:rPr lang="sv-SE" dirty="0" err="1" smtClean="0"/>
              <a:t>reparativa</a:t>
            </a:r>
            <a:r>
              <a:rPr lang="sv-SE" dirty="0" smtClean="0"/>
              <a:t>/kompensatoriska relationen</a:t>
            </a:r>
          </a:p>
          <a:p>
            <a:r>
              <a:rPr lang="sv-SE" dirty="0" smtClean="0"/>
              <a:t>Den ”transpersonella” (biologiska?) relationen</a:t>
            </a:r>
          </a:p>
          <a:p>
            <a:endParaRPr lang="sv-SE" dirty="0"/>
          </a:p>
        </p:txBody>
      </p:sp>
      <p:sp>
        <p:nvSpPr>
          <p:cNvPr id="9011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</p:spTree>
    <p:extLst>
      <p:ext uri="{BB962C8B-B14F-4D97-AF65-F5344CB8AC3E}">
        <p14:creationId xmlns:p14="http://schemas.microsoft.com/office/powerpoint/2010/main" val="4108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7153275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… </a:t>
            </a:r>
            <a:r>
              <a:rPr lang="sv-SE" altLang="sv-SE" b="1" dirty="0" smtClean="0"/>
              <a:t>och terapeuten</a:t>
            </a:r>
          </a:p>
        </p:txBody>
      </p:sp>
    </p:spTree>
    <p:extLst>
      <p:ext uri="{BB962C8B-B14F-4D97-AF65-F5344CB8AC3E}">
        <p14:creationId xmlns:p14="http://schemas.microsoft.com/office/powerpoint/2010/main" val="16241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pic>
        <p:nvPicPr>
          <p:cNvPr id="1228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188640"/>
            <a:ext cx="12192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9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endParaRPr lang="sv-SE" altLang="sv-SE" smtClean="0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26876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/>
            <a:r>
              <a:rPr lang="sv-SE" altLang="sv-SE" dirty="0" smtClean="0"/>
              <a:t>Mentalt välbefinnande och ”god anpassning”</a:t>
            </a:r>
          </a:p>
          <a:p>
            <a:pPr eaLnBrk="1" hangingPunct="1"/>
            <a:r>
              <a:rPr lang="sv-SE" altLang="sv-SE" dirty="0" smtClean="0"/>
              <a:t>”</a:t>
            </a:r>
            <a:r>
              <a:rPr lang="sv-SE" altLang="sv-SE" dirty="0" err="1" smtClean="0"/>
              <a:t>Empathy</a:t>
            </a:r>
            <a:r>
              <a:rPr lang="sv-SE" altLang="sv-SE" dirty="0" smtClean="0"/>
              <a:t>” (Rogers)</a:t>
            </a:r>
          </a:p>
          <a:p>
            <a:pPr eaLnBrk="1" hangingPunct="1"/>
            <a:r>
              <a:rPr lang="sv-SE" altLang="sv-SE" dirty="0" smtClean="0"/>
              <a:t>”</a:t>
            </a:r>
            <a:r>
              <a:rPr lang="sv-SE" altLang="sv-SE" dirty="0" err="1" smtClean="0"/>
              <a:t>Nonpossessive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warmth</a:t>
            </a:r>
            <a:r>
              <a:rPr lang="sv-SE" altLang="sv-SE" dirty="0" smtClean="0"/>
              <a:t>” (Rogers)</a:t>
            </a:r>
          </a:p>
          <a:p>
            <a:pPr eaLnBrk="1" hangingPunct="1"/>
            <a:r>
              <a:rPr lang="sv-SE" altLang="sv-SE" dirty="0" smtClean="0"/>
              <a:t>”</a:t>
            </a:r>
            <a:r>
              <a:rPr lang="sv-SE" altLang="sv-SE" dirty="0" err="1" smtClean="0"/>
              <a:t>Congruence</a:t>
            </a:r>
            <a:r>
              <a:rPr lang="sv-SE" altLang="sv-SE" dirty="0" smtClean="0"/>
              <a:t>/</a:t>
            </a:r>
            <a:r>
              <a:rPr lang="sv-SE" altLang="sv-SE" dirty="0" err="1" smtClean="0"/>
              <a:t>genuineness</a:t>
            </a:r>
            <a:r>
              <a:rPr lang="sv-SE" altLang="sv-SE" dirty="0" smtClean="0"/>
              <a:t>” (Rogers)</a:t>
            </a:r>
          </a:p>
          <a:p>
            <a:pPr eaLnBrk="1" hangingPunct="1"/>
            <a:r>
              <a:rPr lang="sv-SE" altLang="sv-SE" dirty="0" smtClean="0"/>
              <a:t>”</a:t>
            </a:r>
            <a:r>
              <a:rPr lang="sv-SE" altLang="sv-SE" dirty="0" err="1" smtClean="0"/>
              <a:t>Unconditional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regard</a:t>
            </a:r>
            <a:r>
              <a:rPr lang="sv-SE" altLang="sv-SE" dirty="0" smtClean="0"/>
              <a:t>” (Rogers)</a:t>
            </a:r>
          </a:p>
          <a:p>
            <a:pPr eaLnBrk="1" hangingPunct="1"/>
            <a:r>
              <a:rPr lang="sv-SE" altLang="sv-SE" dirty="0" smtClean="0"/>
              <a:t>Relationskompetens</a:t>
            </a:r>
          </a:p>
          <a:p>
            <a:pPr eaLnBrk="1" hangingPunct="1"/>
            <a:r>
              <a:rPr lang="sv-SE" altLang="sv-SE" dirty="0" smtClean="0"/>
              <a:t>Trygg anknytning </a:t>
            </a:r>
          </a:p>
          <a:p>
            <a:pPr eaLnBrk="1" hangingPunct="1"/>
            <a:r>
              <a:rPr lang="sv-SE" altLang="sv-SE" dirty="0" smtClean="0"/>
              <a:t>Professionell erfarenhet</a:t>
            </a:r>
          </a:p>
          <a:p>
            <a:pPr eaLnBrk="1" hangingPunct="1"/>
            <a:r>
              <a:rPr lang="sv-SE" altLang="sv-SE" dirty="0" smtClean="0"/>
              <a:t>Ideal och attityder</a:t>
            </a:r>
          </a:p>
          <a:p>
            <a:pPr eaLnBrk="1" hangingPunct="1"/>
            <a:r>
              <a:rPr lang="sv-SE" altLang="sv-SE" dirty="0" smtClean="0">
                <a:solidFill>
                  <a:srgbClr val="FF0000"/>
                </a:solidFill>
              </a:rPr>
              <a:t>Vårdorganisationens struktur, ”trygghet” och ledarskap</a:t>
            </a:r>
          </a:p>
          <a:p>
            <a:pPr eaLnBrk="1" hangingPunct="1">
              <a:buFontTx/>
              <a:buNone/>
            </a:pPr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3488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sv-SE" b="1" i="1" dirty="0" smtClean="0"/>
              <a:t>Men ”metoden”, då?</a:t>
            </a:r>
            <a:endParaRPr lang="sv-SE" b="1" i="1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9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1447800" y="685800"/>
          <a:ext cx="6535738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Bild" r:id="rId4" imgW="4535729" imgH="3628644" progId="StaticEnhancedMetafile">
                  <p:embed/>
                </p:oleObj>
              </mc:Choice>
              <mc:Fallback>
                <p:oleObj name="Bild" r:id="rId4" imgW="4535729" imgH="3628644" progId="StaticEnhanced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6535738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7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pic>
        <p:nvPicPr>
          <p:cNvPr id="173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6983413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sv-SE" sz="2800" smtClean="0"/>
              <a:t>Stiles, Barkham, Clark-Mellor &amp; Connell, 2008 </a:t>
            </a:r>
            <a:br>
              <a:rPr lang="sv-SE" altLang="sv-SE" sz="2800" smtClean="0"/>
            </a:br>
            <a:r>
              <a:rPr lang="sv-SE" altLang="sv-SE" sz="1800" smtClean="0"/>
              <a:t>(N = 5613)</a:t>
            </a:r>
          </a:p>
        </p:txBody>
      </p:sp>
    </p:spTree>
    <p:extLst>
      <p:ext uri="{BB962C8B-B14F-4D97-AF65-F5344CB8AC3E}">
        <p14:creationId xmlns:p14="http://schemas.microsoft.com/office/powerpoint/2010/main" val="2823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”In the past 4 decades about 500 randomized trials have examined the effects of psychological treatments of </a:t>
            </a:r>
            <a:r>
              <a:rPr lang="en-US" dirty="0">
                <a:solidFill>
                  <a:srgbClr val="FF0000"/>
                </a:solidFill>
              </a:rPr>
              <a:t>adult depression</a:t>
            </a:r>
            <a:r>
              <a:rPr lang="en-US" dirty="0"/>
              <a:t>. In this article the results of a series of meta-analyses of these trials are </a:t>
            </a:r>
            <a:r>
              <a:rPr lang="en-US" dirty="0" err="1"/>
              <a:t>summarised</a:t>
            </a:r>
            <a:r>
              <a:rPr lang="en-US" dirty="0"/>
              <a:t>. Several types of psychotherapy have been examined, including cognitive </a:t>
            </a:r>
            <a:r>
              <a:rPr lang="en-US" dirty="0" err="1"/>
              <a:t>behaviour</a:t>
            </a:r>
            <a:r>
              <a:rPr lang="en-US" dirty="0"/>
              <a:t> therapy, </a:t>
            </a:r>
            <a:r>
              <a:rPr lang="en-US" dirty="0" err="1"/>
              <a:t>behavioural</a:t>
            </a:r>
            <a:r>
              <a:rPr lang="en-US" dirty="0"/>
              <a:t> activation therapy, interpersonal psychotherapy, problem-solving therapy, nondirective supportive therapy, and short-term psychodynamic psychotherapy. </a:t>
            </a:r>
            <a:r>
              <a:rPr lang="en-US" dirty="0">
                <a:solidFill>
                  <a:srgbClr val="FF0000"/>
                </a:solidFill>
              </a:rPr>
              <a:t>All therapies are effective and there are no significant differences between treatments.</a:t>
            </a:r>
            <a:r>
              <a:rPr lang="en-US" dirty="0"/>
              <a:t>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Cuijpers</a:t>
            </a:r>
            <a:r>
              <a:rPr lang="en-US" dirty="0"/>
              <a:t>, 2017)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3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sv-SE" sz="2700" dirty="0" smtClean="0"/>
              <a:t>”14 studies </a:t>
            </a:r>
            <a:r>
              <a:rPr lang="sv-SE" sz="2700" dirty="0" err="1" smtClean="0"/>
              <a:t>totaling</a:t>
            </a:r>
            <a:r>
              <a:rPr lang="sv-SE" sz="2700" dirty="0" smtClean="0"/>
              <a:t> 1073 patients </a:t>
            </a:r>
            <a:r>
              <a:rPr lang="sv-SE" sz="2700" dirty="0" err="1" smtClean="0"/>
              <a:t>were</a:t>
            </a:r>
            <a:r>
              <a:rPr lang="sv-SE" sz="2700" dirty="0" smtClean="0"/>
              <a:t> </a:t>
            </a:r>
            <a:r>
              <a:rPr lang="sv-SE" sz="2700" dirty="0" err="1" smtClean="0"/>
              <a:t>included</a:t>
            </a:r>
            <a:r>
              <a:rPr lang="sv-SE" sz="2700" dirty="0" smtClean="0"/>
              <a:t>. PDT </a:t>
            </a:r>
            <a:r>
              <a:rPr lang="sv-SE" sz="2700" dirty="0" err="1" smtClean="0"/>
              <a:t>was</a:t>
            </a:r>
            <a:r>
              <a:rPr lang="sv-SE" sz="2700" dirty="0" smtClean="0"/>
              <a:t> </a:t>
            </a:r>
            <a:r>
              <a:rPr lang="sv-SE" sz="2700" dirty="0" err="1" smtClean="0"/>
              <a:t>found</a:t>
            </a:r>
            <a:r>
              <a:rPr lang="sv-SE" sz="2700" dirty="0" smtClean="0"/>
              <a:t> </a:t>
            </a:r>
            <a:r>
              <a:rPr lang="sv-SE" sz="2700" dirty="0" err="1" smtClean="0"/>
              <a:t>to</a:t>
            </a:r>
            <a:r>
              <a:rPr lang="sv-SE" sz="2700" dirty="0" smtClean="0"/>
              <a:t> be </a:t>
            </a:r>
            <a:r>
              <a:rPr lang="sv-SE" sz="2700" dirty="0" err="1" smtClean="0"/>
              <a:t>significantly</a:t>
            </a:r>
            <a:r>
              <a:rPr lang="sv-SE" sz="2700" dirty="0" smtClean="0"/>
              <a:t> </a:t>
            </a:r>
            <a:r>
              <a:rPr lang="sv-SE" sz="2700" dirty="0" err="1" smtClean="0"/>
              <a:t>more</a:t>
            </a:r>
            <a:r>
              <a:rPr lang="sv-SE" sz="2700" dirty="0" smtClean="0"/>
              <a:t> </a:t>
            </a:r>
            <a:r>
              <a:rPr lang="sv-SE" sz="2700" dirty="0" err="1" smtClean="0"/>
              <a:t>effective</a:t>
            </a:r>
            <a:r>
              <a:rPr lang="sv-SE" sz="2700" dirty="0" smtClean="0"/>
              <a:t> </a:t>
            </a:r>
            <a:r>
              <a:rPr lang="sv-SE" sz="2700" dirty="0" err="1" smtClean="0"/>
              <a:t>than</a:t>
            </a:r>
            <a:r>
              <a:rPr lang="sv-SE" sz="2700" dirty="0" smtClean="0"/>
              <a:t> </a:t>
            </a:r>
            <a:r>
              <a:rPr lang="sv-SE" sz="2700" dirty="0" err="1" smtClean="0"/>
              <a:t>control</a:t>
            </a:r>
            <a:r>
              <a:rPr lang="sv-SE" sz="2700" dirty="0" smtClean="0"/>
              <a:t> </a:t>
            </a:r>
            <a:r>
              <a:rPr lang="sv-SE" sz="2700" dirty="0" err="1" smtClean="0"/>
              <a:t>conditions</a:t>
            </a:r>
            <a:r>
              <a:rPr lang="sv-SE" sz="2700" dirty="0" smtClean="0"/>
              <a:t> (g = 0.64). PDT </a:t>
            </a:r>
            <a:r>
              <a:rPr lang="sv-SE" sz="2700" dirty="0" err="1" smtClean="0"/>
              <a:t>did</a:t>
            </a:r>
            <a:r>
              <a:rPr lang="sv-SE" sz="2700" dirty="0" smtClean="0"/>
              <a:t> not </a:t>
            </a:r>
            <a:r>
              <a:rPr lang="sv-SE" sz="2700" dirty="0" err="1" smtClean="0"/>
              <a:t>differ</a:t>
            </a:r>
            <a:r>
              <a:rPr lang="sv-SE" sz="2700" dirty="0" smtClean="0"/>
              <a:t> </a:t>
            </a:r>
            <a:r>
              <a:rPr lang="sv-SE" sz="2700" dirty="0" err="1" smtClean="0"/>
              <a:t>significantly</a:t>
            </a:r>
            <a:r>
              <a:rPr lang="sv-SE" sz="2700" dirty="0" smtClean="0"/>
              <a:t> from alternative </a:t>
            </a:r>
            <a:r>
              <a:rPr lang="sv-SE" sz="2700" dirty="0" err="1" smtClean="0"/>
              <a:t>treatments</a:t>
            </a:r>
            <a:r>
              <a:rPr lang="sv-SE" sz="2700" dirty="0" smtClean="0"/>
              <a:t> at post-</a:t>
            </a:r>
            <a:r>
              <a:rPr lang="sv-SE" sz="2700" dirty="0" err="1" smtClean="0"/>
              <a:t>treatment</a:t>
            </a:r>
            <a:r>
              <a:rPr lang="sv-SE" sz="2700" dirty="0" smtClean="0"/>
              <a:t> (g = 0.02), </a:t>
            </a:r>
            <a:r>
              <a:rPr lang="sv-SE" sz="2700" dirty="0" err="1" smtClean="0"/>
              <a:t>follow-up</a:t>
            </a:r>
            <a:r>
              <a:rPr lang="sv-SE" sz="2700" dirty="0" smtClean="0"/>
              <a:t> (FU) </a:t>
            </a:r>
            <a:r>
              <a:rPr lang="sv-SE" sz="2700" dirty="0" err="1" smtClean="0"/>
              <a:t>up</a:t>
            </a:r>
            <a:r>
              <a:rPr lang="sv-SE" sz="2700" dirty="0" smtClean="0"/>
              <a:t> </a:t>
            </a:r>
            <a:r>
              <a:rPr lang="sv-SE" sz="2700" dirty="0" err="1" smtClean="0"/>
              <a:t>to</a:t>
            </a:r>
            <a:r>
              <a:rPr lang="sv-SE" sz="2700" dirty="0" smtClean="0"/>
              <a:t> a </a:t>
            </a:r>
            <a:r>
              <a:rPr lang="sv-SE" sz="2700" dirty="0" err="1" smtClean="0"/>
              <a:t>year</a:t>
            </a:r>
            <a:r>
              <a:rPr lang="sv-SE" sz="2700" dirty="0" smtClean="0"/>
              <a:t> (g = -0.11), and FU </a:t>
            </a:r>
            <a:r>
              <a:rPr lang="sv-SE" sz="2700" dirty="0" err="1" smtClean="0"/>
              <a:t>past</a:t>
            </a:r>
            <a:r>
              <a:rPr lang="sv-SE" sz="2700" dirty="0" smtClean="0"/>
              <a:t> a </a:t>
            </a:r>
            <a:r>
              <a:rPr lang="sv-SE" sz="2700" dirty="0" err="1" smtClean="0"/>
              <a:t>year</a:t>
            </a:r>
            <a:r>
              <a:rPr lang="sv-SE" sz="2700" dirty="0" smtClean="0"/>
              <a:t> (g = -0.26). … </a:t>
            </a:r>
            <a:r>
              <a:rPr lang="sv-SE" sz="2700" dirty="0" smtClean="0">
                <a:solidFill>
                  <a:srgbClr val="FF0000"/>
                </a:solidFill>
              </a:rPr>
              <a:t>Overall, PDT </a:t>
            </a:r>
            <a:r>
              <a:rPr lang="sv-SE" sz="2700" dirty="0" err="1" smtClean="0">
                <a:solidFill>
                  <a:srgbClr val="FF0000"/>
                </a:solidFill>
              </a:rPr>
              <a:t>was</a:t>
            </a:r>
            <a:r>
              <a:rPr lang="sv-SE" sz="2700" dirty="0" smtClean="0">
                <a:solidFill>
                  <a:srgbClr val="FF0000"/>
                </a:solidFill>
              </a:rPr>
              <a:t> </a:t>
            </a:r>
            <a:r>
              <a:rPr lang="sv-SE" sz="2700" dirty="0" err="1" smtClean="0">
                <a:solidFill>
                  <a:srgbClr val="FF0000"/>
                </a:solidFill>
              </a:rPr>
              <a:t>shown</a:t>
            </a:r>
            <a:r>
              <a:rPr lang="sv-SE" sz="2700" dirty="0" smtClean="0">
                <a:solidFill>
                  <a:srgbClr val="FF0000"/>
                </a:solidFill>
              </a:rPr>
              <a:t> </a:t>
            </a:r>
            <a:r>
              <a:rPr lang="sv-SE" sz="2700" dirty="0" err="1" smtClean="0">
                <a:solidFill>
                  <a:srgbClr val="FF0000"/>
                </a:solidFill>
              </a:rPr>
              <a:t>to</a:t>
            </a:r>
            <a:r>
              <a:rPr lang="sv-SE" sz="2700" dirty="0" smtClean="0">
                <a:solidFill>
                  <a:srgbClr val="FF0000"/>
                </a:solidFill>
              </a:rPr>
              <a:t> be as </a:t>
            </a:r>
            <a:r>
              <a:rPr lang="sv-SE" sz="2700" dirty="0" err="1" smtClean="0">
                <a:solidFill>
                  <a:srgbClr val="FF0000"/>
                </a:solidFill>
              </a:rPr>
              <a:t>efficacious</a:t>
            </a:r>
            <a:r>
              <a:rPr lang="sv-SE" sz="2700" dirty="0" smtClean="0">
                <a:solidFill>
                  <a:srgbClr val="FF0000"/>
                </a:solidFill>
              </a:rPr>
              <a:t> as </a:t>
            </a:r>
            <a:r>
              <a:rPr lang="sv-SE" sz="2700" dirty="0" err="1" smtClean="0">
                <a:solidFill>
                  <a:srgbClr val="FF0000"/>
                </a:solidFill>
              </a:rPr>
              <a:t>other</a:t>
            </a:r>
            <a:r>
              <a:rPr lang="sv-SE" sz="2700" dirty="0" smtClean="0">
                <a:solidFill>
                  <a:srgbClr val="FF0000"/>
                </a:solidFill>
              </a:rPr>
              <a:t> </a:t>
            </a:r>
            <a:r>
              <a:rPr lang="sv-SE" sz="2700" dirty="0" err="1" smtClean="0">
                <a:solidFill>
                  <a:srgbClr val="FF0000"/>
                </a:solidFill>
              </a:rPr>
              <a:t>active</a:t>
            </a:r>
            <a:r>
              <a:rPr lang="sv-SE" sz="2700" dirty="0" smtClean="0">
                <a:solidFill>
                  <a:srgbClr val="FF0000"/>
                </a:solidFill>
              </a:rPr>
              <a:t> </a:t>
            </a:r>
            <a:r>
              <a:rPr lang="sv-SE" sz="2700" dirty="0" err="1" smtClean="0">
                <a:solidFill>
                  <a:srgbClr val="FF0000"/>
                </a:solidFill>
              </a:rPr>
              <a:t>treatments</a:t>
            </a:r>
            <a:r>
              <a:rPr lang="sv-SE" sz="2700" dirty="0" smtClean="0">
                <a:solidFill>
                  <a:srgbClr val="FF0000"/>
                </a:solidFill>
              </a:rPr>
              <a:t> </a:t>
            </a:r>
            <a:r>
              <a:rPr lang="sv-SE" sz="2700" dirty="0" err="1" smtClean="0">
                <a:solidFill>
                  <a:srgbClr val="FF0000"/>
                </a:solidFill>
              </a:rPr>
              <a:t>that</a:t>
            </a:r>
            <a:r>
              <a:rPr lang="sv-SE" sz="2700" dirty="0" smtClean="0">
                <a:solidFill>
                  <a:srgbClr val="FF0000"/>
                </a:solidFill>
              </a:rPr>
              <a:t> </a:t>
            </a:r>
            <a:r>
              <a:rPr lang="sv-SE" sz="2700" dirty="0" err="1" smtClean="0">
                <a:solidFill>
                  <a:srgbClr val="FF0000"/>
                </a:solidFill>
              </a:rPr>
              <a:t>have</a:t>
            </a:r>
            <a:r>
              <a:rPr lang="sv-SE" sz="2700" dirty="0" smtClean="0">
                <a:solidFill>
                  <a:srgbClr val="FF0000"/>
                </a:solidFill>
              </a:rPr>
              <a:t> </a:t>
            </a:r>
            <a:r>
              <a:rPr lang="sv-SE" sz="2700" dirty="0" err="1" smtClean="0">
                <a:solidFill>
                  <a:srgbClr val="FF0000"/>
                </a:solidFill>
              </a:rPr>
              <a:t>been</a:t>
            </a:r>
            <a:r>
              <a:rPr lang="sv-SE" sz="2700" dirty="0" smtClean="0">
                <a:solidFill>
                  <a:srgbClr val="FF0000"/>
                </a:solidFill>
              </a:rPr>
              <a:t> </a:t>
            </a:r>
            <a:r>
              <a:rPr lang="sv-SE" sz="2700" dirty="0" err="1" smtClean="0">
                <a:solidFill>
                  <a:srgbClr val="FF0000"/>
                </a:solidFill>
              </a:rPr>
              <a:t>studied</a:t>
            </a:r>
            <a:r>
              <a:rPr lang="sv-SE" sz="2700" dirty="0" smtClean="0">
                <a:solidFill>
                  <a:srgbClr val="FF0000"/>
                </a:solidFill>
              </a:rPr>
              <a:t> for </a:t>
            </a:r>
            <a:r>
              <a:rPr lang="sv-SE" sz="2700" dirty="0" err="1" smtClean="0">
                <a:solidFill>
                  <a:srgbClr val="FF0000"/>
                </a:solidFill>
              </a:rPr>
              <a:t>anxiety</a:t>
            </a:r>
            <a:r>
              <a:rPr lang="sv-SE" sz="2700" dirty="0" smtClean="0">
                <a:solidFill>
                  <a:srgbClr val="FF0000"/>
                </a:solidFill>
              </a:rPr>
              <a:t> disorders</a:t>
            </a:r>
            <a:r>
              <a:rPr lang="sv-SE" sz="2700" dirty="0" smtClean="0"/>
              <a:t>” (</a:t>
            </a:r>
            <a:r>
              <a:rPr lang="sv-SE" sz="2700" dirty="0" err="1" smtClean="0"/>
              <a:t>Keefe</a:t>
            </a:r>
            <a:r>
              <a:rPr lang="sv-SE" sz="2700" dirty="0" smtClean="0"/>
              <a:t>, McCarthy, </a:t>
            </a:r>
            <a:r>
              <a:rPr lang="sv-SE" sz="2700" dirty="0" err="1" smtClean="0"/>
              <a:t>Dinger</a:t>
            </a:r>
            <a:r>
              <a:rPr lang="sv-SE" sz="2700" dirty="0" smtClean="0"/>
              <a:t>, </a:t>
            </a:r>
            <a:r>
              <a:rPr lang="sv-SE" sz="2700" dirty="0" err="1" smtClean="0"/>
              <a:t>Zilcha-Mano</a:t>
            </a:r>
            <a:r>
              <a:rPr lang="sv-SE" sz="2700" dirty="0" smtClean="0"/>
              <a:t>, &amp; Barber, 2014)</a:t>
            </a:r>
            <a:endParaRPr lang="sv-SE" sz="270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424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altLang="sv-SE" b="1" i="1" dirty="0" smtClean="0"/>
              <a:t>Är olika terapiformer</a:t>
            </a:r>
            <a:br>
              <a:rPr lang="sv-SE" altLang="sv-SE" b="1" i="1" dirty="0" smtClean="0"/>
            </a:br>
            <a:r>
              <a:rPr lang="sv-SE" altLang="sv-SE" b="1" i="1" dirty="0" smtClean="0"/>
              <a:t>lika bra </a:t>
            </a:r>
            <a:r>
              <a:rPr lang="sv-SE" altLang="sv-SE" b="1" dirty="0" smtClean="0"/>
              <a:t>i genomsnitt </a:t>
            </a:r>
            <a:r>
              <a:rPr lang="sv-SE" altLang="sv-SE" b="1" i="1" dirty="0" smtClean="0"/>
              <a:t>–</a:t>
            </a:r>
            <a:br>
              <a:rPr lang="sv-SE" altLang="sv-SE" b="1" i="1" dirty="0" smtClean="0"/>
            </a:br>
            <a:r>
              <a:rPr lang="sv-SE" altLang="sv-SE" b="1" i="1" dirty="0" smtClean="0"/>
              <a:t>men på olika patienter? </a:t>
            </a:r>
          </a:p>
        </p:txBody>
      </p:sp>
      <p:sp>
        <p:nvSpPr>
          <p:cNvPr id="21401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dirty="0" smtClean="0"/>
              <a:t>© Rolf Sandell, 2017</a:t>
            </a:r>
            <a:endParaRPr lang="sv-SE" altLang="sv-SE" sz="1400" dirty="0"/>
          </a:p>
        </p:txBody>
      </p:sp>
    </p:spTree>
    <p:extLst>
      <p:ext uri="{BB962C8B-B14F-4D97-AF65-F5344CB8AC3E}">
        <p14:creationId xmlns:p14="http://schemas.microsoft.com/office/powerpoint/2010/main" val="34574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b="1" i="1" dirty="0" err="1" smtClean="0"/>
              <a:t>Aptitude</a:t>
            </a:r>
            <a:r>
              <a:rPr lang="sv-SE" altLang="sv-SE" b="1" i="1" dirty="0" smtClean="0"/>
              <a:t> x </a:t>
            </a:r>
            <a:r>
              <a:rPr lang="sv-SE" altLang="sv-SE" b="1" i="1" dirty="0" err="1" smtClean="0"/>
              <a:t>treatment</a:t>
            </a:r>
            <a:r>
              <a:rPr lang="sv-SE" altLang="sv-SE" b="1" i="1" dirty="0" smtClean="0"/>
              <a:t> (x </a:t>
            </a:r>
            <a:r>
              <a:rPr lang="sv-SE" altLang="sv-SE" b="1" i="1" dirty="0" err="1" smtClean="0"/>
              <a:t>outcome</a:t>
            </a:r>
            <a:r>
              <a:rPr lang="sv-SE" altLang="sv-SE" b="1" i="1" dirty="0" smtClean="0"/>
              <a:t>)</a:t>
            </a:r>
          </a:p>
        </p:txBody>
      </p:sp>
      <p:sp>
        <p:nvSpPr>
          <p:cNvPr id="21709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sv-SE" dirty="0" err="1" smtClean="0"/>
              <a:t>Beutler</a:t>
            </a:r>
            <a:r>
              <a:rPr lang="sv-SE" altLang="sv-SE" dirty="0" smtClean="0"/>
              <a:t>: Systematic </a:t>
            </a:r>
            <a:r>
              <a:rPr lang="sv-SE" altLang="sv-SE" dirty="0" err="1" smtClean="0"/>
              <a:t>Treatment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Selection</a:t>
            </a:r>
            <a:endParaRPr lang="sv-SE" altLang="sv-SE" dirty="0" smtClean="0"/>
          </a:p>
          <a:p>
            <a:pPr eaLnBrk="1" hangingPunct="1">
              <a:lnSpc>
                <a:spcPct val="90000"/>
              </a:lnSpc>
            </a:pPr>
            <a:r>
              <a:rPr lang="sv-SE" altLang="sv-SE" dirty="0" err="1" smtClean="0"/>
              <a:t>Dance</a:t>
            </a:r>
            <a:r>
              <a:rPr lang="sv-SE" altLang="sv-SE" dirty="0" smtClean="0"/>
              <a:t> &amp; </a:t>
            </a:r>
            <a:r>
              <a:rPr lang="sv-SE" altLang="sv-SE" dirty="0" err="1" smtClean="0"/>
              <a:t>Neufeld</a:t>
            </a:r>
            <a:r>
              <a:rPr lang="sv-SE" altLang="sv-SE" dirty="0" smtClean="0"/>
              <a:t>: internal/external </a:t>
            </a:r>
            <a:r>
              <a:rPr lang="sv-SE" altLang="sv-SE" dirty="0" err="1" smtClean="0"/>
              <a:t>coping</a:t>
            </a:r>
            <a:endParaRPr lang="sv-SE" altLang="sv-SE" dirty="0" smtClean="0"/>
          </a:p>
          <a:p>
            <a:pPr eaLnBrk="1" hangingPunct="1">
              <a:lnSpc>
                <a:spcPct val="90000"/>
              </a:lnSpc>
            </a:pPr>
            <a:r>
              <a:rPr lang="sv-SE" altLang="sv-SE" dirty="0" err="1" smtClean="0"/>
              <a:t>Blatt</a:t>
            </a:r>
            <a:r>
              <a:rPr lang="sv-SE" altLang="sv-SE" dirty="0" smtClean="0"/>
              <a:t>: </a:t>
            </a:r>
            <a:r>
              <a:rPr lang="sv-SE" altLang="sv-SE" dirty="0" err="1" smtClean="0"/>
              <a:t>anaclitic</a:t>
            </a:r>
            <a:r>
              <a:rPr lang="sv-SE" altLang="sv-SE" dirty="0" smtClean="0"/>
              <a:t> v. </a:t>
            </a:r>
            <a:r>
              <a:rPr lang="sv-SE" altLang="sv-SE" dirty="0" err="1" smtClean="0"/>
              <a:t>introjective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personality</a:t>
            </a:r>
            <a:r>
              <a:rPr lang="sv-SE" altLang="sv-SE" dirty="0" smtClean="0"/>
              <a:t>, </a:t>
            </a:r>
            <a:r>
              <a:rPr lang="sv-SE" altLang="sv-SE" dirty="0" err="1" smtClean="0"/>
              <a:t>perfectionism</a:t>
            </a:r>
            <a:endParaRPr lang="sv-SE" altLang="sv-SE" dirty="0" smtClean="0"/>
          </a:p>
          <a:p>
            <a:pPr eaLnBrk="1" hangingPunct="1">
              <a:lnSpc>
                <a:spcPct val="90000"/>
              </a:lnSpc>
            </a:pPr>
            <a:r>
              <a:rPr lang="sv-SE" altLang="sv-SE" dirty="0" smtClean="0"/>
              <a:t>Lazarus: förväntningar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 smtClean="0"/>
              <a:t>Swift m </a:t>
            </a:r>
            <a:r>
              <a:rPr lang="sv-SE" altLang="sv-SE" dirty="0" err="1" smtClean="0"/>
              <a:t>fl</a:t>
            </a:r>
            <a:r>
              <a:rPr lang="sv-SE" altLang="sv-SE" dirty="0" smtClean="0"/>
              <a:t>: preferenser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 smtClean="0">
                <a:solidFill>
                  <a:srgbClr val="FF0000"/>
                </a:solidFill>
              </a:rPr>
              <a:t>Den kritiska frågan: Vilken psykoterapi för vilken patient (och med vilket slags effekt)?</a:t>
            </a:r>
          </a:p>
        </p:txBody>
      </p:sp>
    </p:spTree>
    <p:extLst>
      <p:ext uri="{BB962C8B-B14F-4D97-AF65-F5344CB8AC3E}">
        <p14:creationId xmlns:p14="http://schemas.microsoft.com/office/powerpoint/2010/main" val="1781460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”[A] sound argument for not </a:t>
            </a:r>
            <a:r>
              <a:rPr lang="sv-SE" dirty="0" err="1"/>
              <a:t>limiting</a:t>
            </a:r>
            <a:r>
              <a:rPr lang="sv-SE" dirty="0"/>
              <a:t> </a:t>
            </a:r>
            <a:r>
              <a:rPr lang="sv-SE" dirty="0" err="1"/>
              <a:t>psychotherapeutic</a:t>
            </a:r>
            <a:r>
              <a:rPr lang="sv-SE" dirty="0"/>
              <a:t> options </a:t>
            </a:r>
            <a:r>
              <a:rPr lang="sv-SE" dirty="0" err="1"/>
              <a:t>to</a:t>
            </a:r>
            <a:r>
              <a:rPr lang="sv-SE" dirty="0"/>
              <a:t> CBT or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 is </a:t>
            </a:r>
            <a:r>
              <a:rPr lang="sv-SE" dirty="0" err="1"/>
              <a:t>that</a:t>
            </a:r>
            <a:r>
              <a:rPr lang="sv-SE" dirty="0"/>
              <a:t> no approach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for all </a:t>
            </a:r>
            <a:r>
              <a:rPr lang="sv-SE" dirty="0" err="1"/>
              <a:t>individuals</a:t>
            </a:r>
            <a:r>
              <a:rPr lang="sv-SE" dirty="0"/>
              <a:t>. Thus, it is </a:t>
            </a:r>
            <a:r>
              <a:rPr lang="sv-SE" dirty="0" err="1"/>
              <a:t>essential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alternative </a:t>
            </a:r>
            <a:r>
              <a:rPr lang="sv-SE" dirty="0" err="1"/>
              <a:t>approaches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for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fail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benefit from the initial </a:t>
            </a:r>
            <a:r>
              <a:rPr lang="sv-SE" dirty="0" err="1" smtClean="0"/>
              <a:t>treatment</a:t>
            </a:r>
            <a:r>
              <a:rPr lang="sv-SE" dirty="0" smtClean="0"/>
              <a:t>” (</a:t>
            </a:r>
            <a:r>
              <a:rPr lang="sv-SE" dirty="0" err="1" smtClean="0"/>
              <a:t>DeRubeis</a:t>
            </a:r>
            <a:r>
              <a:rPr lang="sv-SE" dirty="0" smtClean="0"/>
              <a:t> &amp; Lorenzo-</a:t>
            </a:r>
            <a:r>
              <a:rPr lang="sv-SE" dirty="0" err="1" smtClean="0"/>
              <a:t>Luaces</a:t>
            </a:r>
            <a:r>
              <a:rPr lang="sv-SE" dirty="0" smtClean="0"/>
              <a:t>, 2017). </a:t>
            </a:r>
          </a:p>
          <a:p>
            <a:r>
              <a:rPr lang="sv-SE" sz="4000" b="1" i="1" dirty="0" err="1" smtClean="0"/>
              <a:t>Personalized</a:t>
            </a:r>
            <a:r>
              <a:rPr lang="sv-SE" sz="4000" b="1" dirty="0" smtClean="0"/>
              <a:t> /</a:t>
            </a:r>
            <a:r>
              <a:rPr lang="sv-SE" sz="4000" b="1" i="1" dirty="0" err="1" smtClean="0"/>
              <a:t>customized</a:t>
            </a:r>
            <a:r>
              <a:rPr lang="sv-SE" sz="4000" b="1" i="1" dirty="0" smtClean="0"/>
              <a:t> </a:t>
            </a:r>
            <a:r>
              <a:rPr lang="sv-SE" sz="4000" b="1" i="1" dirty="0" err="1" smtClean="0"/>
              <a:t>treatment</a:t>
            </a:r>
            <a:endParaRPr lang="sv-SE" sz="4000" b="1" dirty="0"/>
          </a:p>
          <a:p>
            <a:endParaRPr lang="sv-SE" b="1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807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i="1" dirty="0" smtClean="0"/>
              <a:t>Systematic </a:t>
            </a:r>
            <a:r>
              <a:rPr lang="sv-SE" altLang="sv-SE" i="1" dirty="0" err="1" smtClean="0"/>
              <a:t>Treatment</a:t>
            </a:r>
            <a:r>
              <a:rPr lang="sv-SE" altLang="sv-SE" i="1" dirty="0" smtClean="0"/>
              <a:t> </a:t>
            </a:r>
            <a:r>
              <a:rPr lang="sv-SE" altLang="sv-SE" i="1" dirty="0" err="1" smtClean="0"/>
              <a:t>Selection</a:t>
            </a:r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sz="3300" dirty="0" smtClean="0"/>
              <a:t>(</a:t>
            </a:r>
            <a:r>
              <a:rPr lang="sv-SE" altLang="sv-SE" sz="3300" dirty="0" err="1" smtClean="0"/>
              <a:t>Beutler</a:t>
            </a:r>
            <a:r>
              <a:rPr lang="sv-SE" altLang="sv-SE" sz="3300" dirty="0" smtClean="0"/>
              <a:t>, </a:t>
            </a:r>
            <a:r>
              <a:rPr lang="sv-SE" altLang="sv-SE" sz="3300" dirty="0" err="1" smtClean="0"/>
              <a:t>Clarkin</a:t>
            </a:r>
            <a:r>
              <a:rPr lang="sv-SE" altLang="sv-SE" sz="3300" dirty="0" smtClean="0"/>
              <a:t> &amp; Bongar, 2000)</a:t>
            </a:r>
          </a:p>
        </p:txBody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 altLang="sv-SE" dirty="0" smtClean="0"/>
              <a:t>Problem </a:t>
            </a:r>
            <a:r>
              <a:rPr lang="sv-SE" altLang="sv-SE" dirty="0" err="1" smtClean="0"/>
              <a:t>severity</a:t>
            </a:r>
            <a:r>
              <a:rPr lang="sv-SE" altLang="sv-SE" dirty="0" smtClean="0"/>
              <a:t>/</a:t>
            </a:r>
            <a:r>
              <a:rPr lang="sv-SE" altLang="sv-SE" dirty="0" err="1" smtClean="0"/>
              <a:t>functionality</a:t>
            </a:r>
            <a:endParaRPr lang="sv-SE" altLang="sv-SE" dirty="0" smtClean="0"/>
          </a:p>
          <a:p>
            <a:pPr eaLnBrk="1" hangingPunct="1"/>
            <a:r>
              <a:rPr lang="sv-SE" altLang="sv-SE" dirty="0"/>
              <a:t>P</a:t>
            </a:r>
            <a:r>
              <a:rPr lang="sv-SE" altLang="sv-SE" dirty="0" smtClean="0"/>
              <a:t>roblem </a:t>
            </a:r>
            <a:r>
              <a:rPr lang="sv-SE" altLang="sv-SE" dirty="0" err="1" smtClean="0"/>
              <a:t>complexity</a:t>
            </a:r>
            <a:endParaRPr lang="sv-SE" altLang="sv-SE" dirty="0" smtClean="0"/>
          </a:p>
          <a:p>
            <a:pPr eaLnBrk="1" hangingPunct="1"/>
            <a:r>
              <a:rPr lang="sv-SE" altLang="sv-SE" dirty="0" err="1"/>
              <a:t>S</a:t>
            </a:r>
            <a:r>
              <a:rPr lang="sv-SE" altLang="sv-SE" dirty="0" err="1" smtClean="0"/>
              <a:t>ubjective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suffering</a:t>
            </a:r>
            <a:r>
              <a:rPr lang="sv-SE" altLang="sv-SE" dirty="0" smtClean="0"/>
              <a:t>/distress</a:t>
            </a:r>
          </a:p>
          <a:p>
            <a:pPr eaLnBrk="1" hangingPunct="1"/>
            <a:r>
              <a:rPr lang="sv-SE" altLang="sv-SE" dirty="0" err="1"/>
              <a:t>R</a:t>
            </a:r>
            <a:r>
              <a:rPr lang="sv-SE" altLang="sv-SE" dirty="0" err="1" smtClean="0"/>
              <a:t>eactance</a:t>
            </a:r>
            <a:r>
              <a:rPr lang="sv-SE" altLang="sv-SE" dirty="0" smtClean="0"/>
              <a:t>/</a:t>
            </a:r>
            <a:r>
              <a:rPr lang="sv-SE" altLang="sv-SE" dirty="0" err="1" smtClean="0"/>
              <a:t>resistance</a:t>
            </a:r>
            <a:r>
              <a:rPr lang="sv-SE" altLang="sv-SE" dirty="0" smtClean="0"/>
              <a:t> potential</a:t>
            </a:r>
          </a:p>
          <a:p>
            <a:pPr eaLnBrk="1" hangingPunct="1"/>
            <a:r>
              <a:rPr lang="sv-SE" altLang="sv-SE" dirty="0" err="1"/>
              <a:t>I</a:t>
            </a:r>
            <a:r>
              <a:rPr lang="sv-SE" altLang="sv-SE" dirty="0" err="1" smtClean="0"/>
              <a:t>nternal</a:t>
            </a:r>
            <a:r>
              <a:rPr lang="sv-SE" altLang="sv-SE" dirty="0" smtClean="0"/>
              <a:t>/external </a:t>
            </a:r>
            <a:r>
              <a:rPr lang="sv-SE" altLang="sv-SE" dirty="0" err="1" smtClean="0"/>
              <a:t>coping</a:t>
            </a:r>
            <a:r>
              <a:rPr lang="sv-SE" altLang="sv-SE" dirty="0" smtClean="0"/>
              <a:t> style</a:t>
            </a:r>
          </a:p>
          <a:p>
            <a:pPr eaLnBrk="1" hangingPunct="1"/>
            <a:r>
              <a:rPr lang="sv-SE" altLang="sv-SE" dirty="0" smtClean="0"/>
              <a:t>www.systematictreatmentselection.com</a:t>
            </a:r>
          </a:p>
          <a:p>
            <a:pPr eaLnBrk="1" hangingPunct="1"/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3738431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i="1" dirty="0" err="1" smtClean="0"/>
              <a:t>Personalized</a:t>
            </a:r>
            <a:r>
              <a:rPr lang="sv-SE" i="1" dirty="0" smtClean="0"/>
              <a:t> </a:t>
            </a:r>
            <a:r>
              <a:rPr lang="sv-SE" i="1" dirty="0" err="1"/>
              <a:t>Advantage</a:t>
            </a:r>
            <a:r>
              <a:rPr lang="sv-SE" i="1" dirty="0"/>
              <a:t> </a:t>
            </a:r>
            <a:r>
              <a:rPr lang="sv-SE" i="1" dirty="0" smtClean="0"/>
              <a:t>Index </a:t>
            </a:r>
            <a:r>
              <a:rPr lang="sv-SE" dirty="0" smtClean="0"/>
              <a:t>[CBT)(ADM</a:t>
            </a:r>
            <a:r>
              <a:rPr lang="sv-SE" dirty="0"/>
              <a:t>]</a:t>
            </a:r>
            <a:br>
              <a:rPr lang="sv-SE" dirty="0"/>
            </a:br>
            <a:r>
              <a:rPr lang="sv-SE" sz="3300" dirty="0" smtClean="0"/>
              <a:t>(</a:t>
            </a:r>
            <a:r>
              <a:rPr lang="sv-SE" sz="3300" dirty="0" err="1" smtClean="0"/>
              <a:t>DeRubeis</a:t>
            </a:r>
            <a:r>
              <a:rPr lang="sv-SE" sz="3300" dirty="0" smtClean="0"/>
              <a:t> </a:t>
            </a:r>
            <a:r>
              <a:rPr lang="sv-SE" sz="3300" dirty="0"/>
              <a:t>et al</a:t>
            </a:r>
            <a:r>
              <a:rPr lang="sv-SE" sz="3300" dirty="0" smtClean="0"/>
              <a:t>., 2015)</a:t>
            </a:r>
            <a:r>
              <a:rPr lang="sv-SE" sz="3300" dirty="0"/>
              <a:t/>
            </a:r>
            <a:br>
              <a:rPr lang="sv-SE" sz="3300" dirty="0"/>
            </a:br>
            <a:endParaRPr lang="sv-SE" sz="33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sv-SE" dirty="0" smtClean="0"/>
              <a:t>Age </a:t>
            </a:r>
          </a:p>
          <a:p>
            <a:r>
              <a:rPr lang="sv-SE" dirty="0" err="1" smtClean="0"/>
              <a:t>Intelligence</a:t>
            </a:r>
            <a:endParaRPr lang="sv-SE" dirty="0" smtClean="0"/>
          </a:p>
          <a:p>
            <a:r>
              <a:rPr lang="sv-SE" dirty="0" err="1" smtClean="0"/>
              <a:t>Marital</a:t>
            </a:r>
            <a:r>
              <a:rPr lang="sv-SE" dirty="0" smtClean="0"/>
              <a:t> status</a:t>
            </a:r>
          </a:p>
          <a:p>
            <a:r>
              <a:rPr lang="sv-SE" dirty="0" err="1" smtClean="0"/>
              <a:t>Employment</a:t>
            </a:r>
            <a:r>
              <a:rPr lang="sv-SE" dirty="0" smtClean="0"/>
              <a:t> status </a:t>
            </a:r>
          </a:p>
          <a:p>
            <a:r>
              <a:rPr lang="sv-SE" dirty="0" smtClean="0"/>
              <a:t>Life events</a:t>
            </a:r>
          </a:p>
          <a:p>
            <a:r>
              <a:rPr lang="sv-SE" dirty="0" err="1" smtClean="0"/>
              <a:t>Personality</a:t>
            </a:r>
            <a:r>
              <a:rPr lang="sv-SE" dirty="0" smtClean="0"/>
              <a:t> disorder</a:t>
            </a:r>
          </a:p>
          <a:p>
            <a:r>
              <a:rPr lang="sv-SE" dirty="0" err="1" smtClean="0"/>
              <a:t>Previous</a:t>
            </a:r>
            <a:r>
              <a:rPr lang="sv-SE" dirty="0" smtClean="0"/>
              <a:t> ADM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Rolf Sandell,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54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1447800" y="685800"/>
          <a:ext cx="6535738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Bild" r:id="rId4" imgW="4535729" imgH="3628644" progId="StaticEnhancedMetafile">
                  <p:embed/>
                </p:oleObj>
              </mc:Choice>
              <mc:Fallback>
                <p:oleObj name="Bild" r:id="rId4" imgW="4535729" imgH="3628644" progId="StaticEnhanced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6535738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4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dirty="0" smtClean="0"/>
              <a:t>© Rolf Sandell, 2017</a:t>
            </a:r>
            <a:endParaRPr lang="sv-SE" altLang="sv-SE" sz="1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sv-SE" altLang="sv-SE" sz="3600" b="1" dirty="0" smtClean="0"/>
              <a:t>Effektstorlek (ES) = 0,80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000" b="1" dirty="0" smtClean="0"/>
              <a:t/>
            </a:r>
            <a:br>
              <a:rPr lang="sv-SE" altLang="sv-SE" sz="2000" b="1" dirty="0" smtClean="0"/>
            </a:b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-If </a:t>
            </a:r>
            <a:r>
              <a:rPr lang="sv-SE" altLang="sv-SE" sz="2000" dirty="0" err="1" smtClean="0"/>
              <a:t>psychotherapy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were</a:t>
            </a:r>
            <a:r>
              <a:rPr lang="sv-SE" altLang="sv-SE" sz="2000" dirty="0" smtClean="0"/>
              <a:t> an intervention designed </a:t>
            </a:r>
            <a:r>
              <a:rPr lang="sv-SE" altLang="sv-SE" sz="2000" dirty="0" err="1" smtClean="0"/>
              <a:t>to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help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people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lose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weight</a:t>
            </a:r>
            <a:r>
              <a:rPr lang="sv-SE" altLang="sv-SE" sz="2000" dirty="0" smtClean="0"/>
              <a:t>, the </a:t>
            </a:r>
            <a:r>
              <a:rPr lang="sv-SE" altLang="sv-SE" sz="2000" dirty="0" err="1" smtClean="0">
                <a:solidFill>
                  <a:srgbClr val="FF0000"/>
                </a:solidFill>
              </a:rPr>
              <a:t>average</a:t>
            </a:r>
            <a:r>
              <a:rPr lang="sv-SE" altLang="sv-SE" sz="2000" dirty="0" smtClean="0">
                <a:solidFill>
                  <a:srgbClr val="FF0000"/>
                </a:solidFill>
              </a:rPr>
              <a:t> </a:t>
            </a:r>
            <a:r>
              <a:rPr lang="sv-SE" altLang="sv-SE" sz="2000" dirty="0" err="1" smtClean="0"/>
              <a:t>American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male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would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lose</a:t>
            </a:r>
            <a:r>
              <a:rPr lang="sv-SE" altLang="sv-SE" sz="2000" dirty="0" smtClean="0"/>
              <a:t> ~54 </a:t>
            </a:r>
            <a:r>
              <a:rPr lang="sv-SE" altLang="sv-SE" sz="2000" dirty="0" err="1" smtClean="0"/>
              <a:t>lbs</a:t>
            </a:r>
            <a:r>
              <a:rPr lang="sv-SE" altLang="sv-SE" sz="2000" dirty="0" smtClean="0"/>
              <a:t>.  The </a:t>
            </a:r>
            <a:r>
              <a:rPr lang="sv-SE" altLang="sv-SE" sz="2000" dirty="0" err="1" smtClean="0">
                <a:solidFill>
                  <a:srgbClr val="FF0000"/>
                </a:solidFill>
              </a:rPr>
              <a:t>average</a:t>
            </a:r>
            <a:r>
              <a:rPr lang="sv-SE" altLang="sv-SE" sz="2000" dirty="0" smtClean="0">
                <a:solidFill>
                  <a:srgbClr val="FF0000"/>
                </a:solidFill>
              </a:rPr>
              <a:t> </a:t>
            </a:r>
            <a:r>
              <a:rPr lang="sv-SE" altLang="sv-SE" sz="2000" dirty="0" err="1" smtClean="0"/>
              <a:t>American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female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would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lose</a:t>
            </a:r>
            <a:r>
              <a:rPr lang="sv-SE" altLang="sv-SE" sz="2000" dirty="0" smtClean="0"/>
              <a:t> ~62 </a:t>
            </a:r>
            <a:r>
              <a:rPr lang="sv-SE" altLang="sv-SE" sz="2000" dirty="0" err="1" smtClean="0"/>
              <a:t>lbs</a:t>
            </a:r>
            <a:r>
              <a:rPr lang="sv-SE" altLang="sv-SE" sz="2000" dirty="0" smtClean="0"/>
              <a:t>.</a:t>
            </a:r>
            <a:br>
              <a:rPr lang="sv-SE" altLang="sv-SE" sz="2000" dirty="0" smtClean="0"/>
            </a:b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-If </a:t>
            </a:r>
            <a:r>
              <a:rPr lang="sv-SE" altLang="sv-SE" sz="2000" dirty="0" err="1" smtClean="0"/>
              <a:t>psychotherapy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were</a:t>
            </a:r>
            <a:r>
              <a:rPr lang="sv-SE" altLang="sv-SE" sz="2000" dirty="0" smtClean="0"/>
              <a:t> an intervention designed </a:t>
            </a:r>
            <a:r>
              <a:rPr lang="sv-SE" altLang="sv-SE" sz="2000" dirty="0" err="1" smtClean="0"/>
              <a:t>to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increase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intelligence</a:t>
            </a:r>
            <a:r>
              <a:rPr lang="sv-SE" altLang="sv-SE" sz="2000" dirty="0" smtClean="0"/>
              <a:t>, the </a:t>
            </a:r>
            <a:r>
              <a:rPr lang="sv-SE" altLang="sv-SE" sz="2000" dirty="0" err="1" smtClean="0">
                <a:solidFill>
                  <a:srgbClr val="FF0000"/>
                </a:solidFill>
              </a:rPr>
              <a:t>average</a:t>
            </a:r>
            <a:r>
              <a:rPr lang="sv-SE" altLang="sv-SE" sz="2000" dirty="0" smtClean="0">
                <a:solidFill>
                  <a:srgbClr val="FF0000"/>
                </a:solidFill>
              </a:rPr>
              <a:t> </a:t>
            </a:r>
            <a:r>
              <a:rPr lang="sv-SE" altLang="sv-SE" sz="2000" dirty="0" smtClean="0"/>
              <a:t>person </a:t>
            </a:r>
            <a:r>
              <a:rPr lang="sv-SE" altLang="sv-SE" sz="2000" dirty="0" err="1" smtClean="0"/>
              <a:t>would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gain</a:t>
            </a:r>
            <a:r>
              <a:rPr lang="sv-SE" altLang="sv-SE" sz="2000" dirty="0" smtClean="0"/>
              <a:t> ~12 IQ </a:t>
            </a:r>
            <a:r>
              <a:rPr lang="sv-SE" altLang="sv-SE" sz="2000" dirty="0" err="1" smtClean="0"/>
              <a:t>points</a:t>
            </a:r>
            <a:r>
              <a:rPr lang="sv-SE" altLang="sv-SE" sz="2000" dirty="0" smtClean="0"/>
              <a:t>.  </a:t>
            </a:r>
            <a:br>
              <a:rPr lang="sv-SE" altLang="sv-SE" sz="2000" dirty="0" smtClean="0"/>
            </a:br>
            <a:r>
              <a:rPr lang="sv-SE" altLang="sv-SE" sz="2000" dirty="0" smtClean="0"/>
              <a:t>  </a:t>
            </a:r>
            <a:br>
              <a:rPr lang="sv-SE" altLang="sv-SE" sz="2000" dirty="0" smtClean="0"/>
            </a:br>
            <a:r>
              <a:rPr lang="sv-SE" altLang="sv-SE" sz="2000" dirty="0" smtClean="0"/>
              <a:t>-If </a:t>
            </a:r>
            <a:r>
              <a:rPr lang="sv-SE" altLang="sv-SE" sz="2000" dirty="0" err="1" smtClean="0"/>
              <a:t>psychotherapy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were</a:t>
            </a:r>
            <a:r>
              <a:rPr lang="sv-SE" altLang="sv-SE" sz="2000" dirty="0" smtClean="0"/>
              <a:t> an intervention designed </a:t>
            </a:r>
            <a:r>
              <a:rPr lang="sv-SE" altLang="sv-SE" sz="2000" dirty="0" err="1" smtClean="0"/>
              <a:t>to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increase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annual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income</a:t>
            </a:r>
            <a:r>
              <a:rPr lang="sv-SE" altLang="sv-SE" sz="2000" dirty="0" smtClean="0"/>
              <a:t>, the </a:t>
            </a:r>
            <a:r>
              <a:rPr lang="sv-SE" altLang="sv-SE" sz="2000" dirty="0" err="1" smtClean="0">
                <a:solidFill>
                  <a:srgbClr val="FF0000"/>
                </a:solidFill>
              </a:rPr>
              <a:t>average</a:t>
            </a:r>
            <a:r>
              <a:rPr lang="sv-SE" altLang="sv-SE" sz="2000" dirty="0" smtClean="0">
                <a:solidFill>
                  <a:srgbClr val="FF0000"/>
                </a:solidFill>
              </a:rPr>
              <a:t> </a:t>
            </a:r>
            <a:r>
              <a:rPr lang="sv-SE" altLang="sv-SE" sz="2000" dirty="0" err="1" smtClean="0"/>
              <a:t>salaried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employee</a:t>
            </a:r>
            <a:r>
              <a:rPr lang="sv-SE" altLang="sv-SE" sz="2000" dirty="0" smtClean="0"/>
              <a:t> in </a:t>
            </a:r>
            <a:r>
              <a:rPr lang="sv-SE" altLang="sv-SE" sz="2000" dirty="0" err="1" smtClean="0"/>
              <a:t>America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would</a:t>
            </a:r>
            <a:r>
              <a:rPr lang="sv-SE" altLang="sv-SE" sz="2000" dirty="0" smtClean="0"/>
              <a:t> get a $27,200 </a:t>
            </a:r>
            <a:r>
              <a:rPr lang="sv-SE" altLang="sv-SE" sz="2000" dirty="0" err="1" smtClean="0"/>
              <a:t>raise</a:t>
            </a:r>
            <a:r>
              <a:rPr lang="sv-SE" altLang="sv-SE" sz="2000" dirty="0" smtClean="0"/>
              <a:t> (from $37,500 </a:t>
            </a:r>
            <a:r>
              <a:rPr lang="sv-SE" altLang="sv-SE" sz="2000" dirty="0" err="1" smtClean="0"/>
              <a:t>to</a:t>
            </a:r>
            <a:r>
              <a:rPr lang="sv-SE" altLang="sv-SE" sz="2000" dirty="0" smtClean="0"/>
              <a:t> $64,700; </a:t>
            </a:r>
            <a:r>
              <a:rPr lang="sv-SE" altLang="sv-SE" sz="2000" dirty="0" err="1" smtClean="0"/>
              <a:t>based</a:t>
            </a:r>
            <a:r>
              <a:rPr lang="sv-SE" altLang="sv-SE" sz="2000" dirty="0" smtClean="0"/>
              <a:t> on 2008 data from the US Bureau </a:t>
            </a:r>
            <a:r>
              <a:rPr lang="sv-SE" altLang="sv-SE" sz="2000" dirty="0" err="1" smtClean="0"/>
              <a:t>of</a:t>
            </a:r>
            <a:r>
              <a:rPr lang="sv-SE" altLang="sv-SE" sz="2000" dirty="0" smtClean="0"/>
              <a:t> Labour </a:t>
            </a:r>
            <a:r>
              <a:rPr lang="sv-SE" altLang="sv-SE" sz="2000" dirty="0" err="1" smtClean="0"/>
              <a:t>Statistics</a:t>
            </a:r>
            <a:r>
              <a:rPr lang="sv-SE" altLang="sv-SE" sz="20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8361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57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 smtClean="0"/>
              <a:t>”</a:t>
            </a:r>
            <a:r>
              <a:rPr lang="sv-SE" altLang="sv-SE" sz="5300" b="1" i="1" dirty="0" smtClean="0"/>
              <a:t>Medelvärdesillusionen”</a:t>
            </a:r>
            <a:endParaRPr lang="sv-SE" altLang="sv-SE" sz="5300" dirty="0" smtClean="0"/>
          </a:p>
        </p:txBody>
      </p:sp>
    </p:spTree>
    <p:extLst>
      <p:ext uri="{BB962C8B-B14F-4D97-AF65-F5344CB8AC3E}">
        <p14:creationId xmlns:p14="http://schemas.microsoft.com/office/powerpoint/2010/main" val="28038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052736"/>
            <a:ext cx="6624637" cy="5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altLang="sv-SE" sz="4900" dirty="0"/>
              <a:t>120 </a:t>
            </a:r>
            <a:r>
              <a:rPr lang="sv-SE" altLang="sv-SE" sz="4900" dirty="0" err="1"/>
              <a:t>Burnout</a:t>
            </a:r>
            <a:r>
              <a:rPr lang="sv-SE" altLang="sv-SE" sz="4900" dirty="0"/>
              <a:t> </a:t>
            </a:r>
            <a:r>
              <a:rPr lang="sv-SE" altLang="sv-SE" sz="4900" dirty="0" smtClean="0"/>
              <a:t>patients</a:t>
            </a:r>
            <a:r>
              <a:rPr lang="sv-SE" altLang="sv-SE" sz="3600" dirty="0" smtClean="0"/>
              <a:t/>
            </a:r>
            <a:br>
              <a:rPr lang="sv-SE" altLang="sv-SE" sz="3600" dirty="0" smtClean="0"/>
            </a:br>
            <a:r>
              <a:rPr lang="sv-SE" altLang="sv-SE" sz="2700" dirty="0" smtClean="0"/>
              <a:t>(</a:t>
            </a:r>
            <a:r>
              <a:rPr lang="en-GB" altLang="sv-SE" sz="2700" dirty="0" smtClean="0"/>
              <a:t>Oldenburg Burnout Inventory, OLBI)</a:t>
            </a:r>
            <a:endParaRPr lang="sv-SE" altLang="sv-SE" sz="2700" dirty="0" smtClean="0"/>
          </a:p>
        </p:txBody>
      </p:sp>
    </p:spTree>
    <p:extLst>
      <p:ext uri="{BB962C8B-B14F-4D97-AF65-F5344CB8AC3E}">
        <p14:creationId xmlns:p14="http://schemas.microsoft.com/office/powerpoint/2010/main" val="6272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sv-SE" sz="1400" smtClean="0"/>
              <a:t>© Rolf Sandell, 2017</a:t>
            </a:r>
            <a:endParaRPr lang="sv-SE" altLang="sv-SE" sz="140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08025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120 </a:t>
            </a:r>
            <a:r>
              <a:rPr lang="sv-SE" altLang="sv-SE" dirty="0" err="1" smtClean="0"/>
              <a:t>Burnout</a:t>
            </a:r>
            <a:r>
              <a:rPr lang="sv-SE" altLang="sv-SE" dirty="0" smtClean="0"/>
              <a:t> patients</a:t>
            </a:r>
          </a:p>
        </p:txBody>
      </p:sp>
    </p:spTree>
    <p:extLst>
      <p:ext uri="{BB962C8B-B14F-4D97-AF65-F5344CB8AC3E}">
        <p14:creationId xmlns:p14="http://schemas.microsoft.com/office/powerpoint/2010/main" val="2843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Rolf Sandell, 2017</a:t>
            </a:r>
            <a:endParaRPr lang="sv-SE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32542" cy="51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Rolf Sandell, 2017</a:t>
            </a:r>
            <a:endParaRPr lang="sv-SE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388742" cy="52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9077</TotalTime>
  <Words>690</Words>
  <Application>Microsoft Office PowerPoint</Application>
  <PresentationFormat>Bildspel på skärmen (4:3)</PresentationFormat>
  <Paragraphs>115</Paragraphs>
  <Slides>27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9" baseType="lpstr">
      <vt:lpstr>Office-tema</vt:lpstr>
      <vt:lpstr>Bild</vt:lpstr>
      <vt:lpstr>Vad vet vi idag om psykoterapi?  Rolf Sandell    Stockholm 26 oktober 2017    </vt:lpstr>
      <vt:lpstr>PowerPoint-presentation</vt:lpstr>
      <vt:lpstr>PowerPoint-presentation</vt:lpstr>
      <vt:lpstr>PowerPoint-presentation</vt:lpstr>
      <vt:lpstr> ”Medelvärdesillusionen”</vt:lpstr>
      <vt:lpstr>120 Burnout patients (Oldenburg Burnout Inventory, OLBI)</vt:lpstr>
      <vt:lpstr>120 Burnout patients</vt:lpstr>
      <vt:lpstr>PowerPoint-presentation</vt:lpstr>
      <vt:lpstr>PowerPoint-presentation</vt:lpstr>
      <vt:lpstr>En nödvändig insikt:</vt:lpstr>
      <vt:lpstr>Och den variationen är inte slumpmässig!</vt:lpstr>
      <vt:lpstr>Norcross &amp; Lambert, 2006:</vt:lpstr>
      <vt:lpstr>PowerPoint-presentation</vt:lpstr>
      <vt:lpstr>Patienten är en avgörande ”terapeutisk faktor”</vt:lpstr>
      <vt:lpstr>De terapeutiska relationerna …</vt:lpstr>
      <vt:lpstr>… och terapeuten</vt:lpstr>
      <vt:lpstr>PowerPoint-presentation</vt:lpstr>
      <vt:lpstr>PowerPoint-presentation</vt:lpstr>
      <vt:lpstr>Men ”metoden”, då?</vt:lpstr>
      <vt:lpstr>Stiles, Barkham, Clark-Mellor &amp; Connell, 2008  (N = 5613)</vt:lpstr>
      <vt:lpstr>PowerPoint-presentation</vt:lpstr>
      <vt:lpstr>”14 studies totaling 1073 patients were included. PDT was found to be significantly more effective than control conditions (g = 0.64). PDT did not differ significantly from alternative treatments at post-treatment (g = 0.02), follow-up (FU) up to a year (g = -0.11), and FU past a year (g = -0.26). … Overall, PDT was shown to be as efficacious as other active treatments that have been studied for anxiety disorders” (Keefe, McCarthy, Dinger, Zilcha-Mano, &amp; Barber, 2014)</vt:lpstr>
      <vt:lpstr>Är olika terapiformer lika bra i genomsnitt – men på olika patienter? </vt:lpstr>
      <vt:lpstr>Aptitude x treatment (x outcome)</vt:lpstr>
      <vt:lpstr>PowerPoint-presentation</vt:lpstr>
      <vt:lpstr>Systematic Treatment Selection (Beutler, Clarkin &amp; Bongar, 2000)</vt:lpstr>
      <vt:lpstr>Personalized Advantage Index [CBT)(ADM] (DeRubeis et al., 2015)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Windows-användare</dc:creator>
  <cp:lastModifiedBy>Windows-användare</cp:lastModifiedBy>
  <cp:revision>90</cp:revision>
  <dcterms:created xsi:type="dcterms:W3CDTF">2017-04-25T06:59:23Z</dcterms:created>
  <dcterms:modified xsi:type="dcterms:W3CDTF">2017-10-26T09:18:31Z</dcterms:modified>
</cp:coreProperties>
</file>